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391" r:id="rId2"/>
    <p:sldId id="595" r:id="rId3"/>
    <p:sldId id="418" r:id="rId4"/>
    <p:sldId id="582" r:id="rId5"/>
    <p:sldId id="668" r:id="rId6"/>
    <p:sldId id="593" r:id="rId7"/>
    <p:sldId id="538" r:id="rId8"/>
    <p:sldId id="596" r:id="rId9"/>
    <p:sldId id="436" r:id="rId10"/>
    <p:sldId id="632" r:id="rId11"/>
    <p:sldId id="633" r:id="rId12"/>
    <p:sldId id="634" r:id="rId13"/>
    <p:sldId id="636" r:id="rId14"/>
    <p:sldId id="645" r:id="rId15"/>
    <p:sldId id="639" r:id="rId16"/>
    <p:sldId id="601" r:id="rId17"/>
    <p:sldId id="642" r:id="rId18"/>
    <p:sldId id="670" r:id="rId19"/>
    <p:sldId id="644" r:id="rId20"/>
    <p:sldId id="649" r:id="rId21"/>
    <p:sldId id="669" r:id="rId22"/>
    <p:sldId id="671" r:id="rId23"/>
    <p:sldId id="672" r:id="rId24"/>
    <p:sldId id="673" r:id="rId25"/>
    <p:sldId id="661" r:id="rId26"/>
    <p:sldId id="662" r:id="rId27"/>
    <p:sldId id="675" r:id="rId28"/>
    <p:sldId id="664" r:id="rId29"/>
    <p:sldId id="597" r:id="rId30"/>
    <p:sldId id="534" r:id="rId31"/>
    <p:sldId id="535" r:id="rId32"/>
    <p:sldId id="677" r:id="rId33"/>
    <p:sldId id="678" r:id="rId34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41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TH" initials="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F66FF"/>
    <a:srgbClr val="BBBF15"/>
    <a:srgbClr val="DCDE0B"/>
    <a:srgbClr val="FFF1CE"/>
    <a:srgbClr val="FF9AAF"/>
    <a:srgbClr val="FEB80A"/>
    <a:srgbClr val="FF0000"/>
    <a:srgbClr val="00B0F0"/>
    <a:srgbClr val="C1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0" autoAdjust="0"/>
    <p:restoredTop sz="83994" autoAdjust="0"/>
  </p:normalViewPr>
  <p:slideViewPr>
    <p:cSldViewPr>
      <p:cViewPr>
        <p:scale>
          <a:sx n="100" d="100"/>
          <a:sy n="100" d="100"/>
        </p:scale>
        <p:origin x="-194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1836" y="66"/>
      </p:cViewPr>
      <p:guideLst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9884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3125" y="0"/>
            <a:ext cx="4278841" cy="339884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D5B5D284-3232-4028-B7E8-9BE79BE6BDD9}" type="datetimeFigureOut">
              <a:rPr lang="ko-KR" altLang="en-US" smtClean="0"/>
              <a:t>2016-07-28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278841" cy="339884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3125" y="6456612"/>
            <a:ext cx="4278841" cy="339884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A21B090D-8DF3-4FB4-BC94-ACD756315A8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410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9884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1" cy="339884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FB2E113E-16FE-47C3-A4E4-3F1F5B63B082}" type="datetimeFigureOut">
              <a:rPr lang="ko-KR" altLang="en-US" smtClean="0"/>
              <a:pPr/>
              <a:t>2016-07-28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38500" y="511175"/>
            <a:ext cx="33972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64" tIns="47632" rIns="95264" bIns="47632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5" y="3228896"/>
            <a:ext cx="7899400" cy="3058954"/>
          </a:xfrm>
          <a:prstGeom prst="rect">
            <a:avLst/>
          </a:prstGeom>
        </p:spPr>
        <p:txBody>
          <a:bodyPr vert="horz" lIns="95264" tIns="47632" rIns="95264" bIns="47632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278841" cy="339884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5" y="6456612"/>
            <a:ext cx="4278841" cy="339884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94F94BF8-DCE7-4E23-8427-572CEF9216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18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819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14569" indent="-274834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099337" indent="-219867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39072" indent="-219867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978807" indent="-219867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418542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858277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298012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737747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1751DE5-5F5F-4AC6-989D-336B4BA2DC26}" type="slidenum">
              <a:rPr lang="ko-KR" altLang="en-US">
                <a:solidFill>
                  <a:prstClr val="black"/>
                </a:solidFill>
              </a:rPr>
              <a:pPr eaLnBrk="1" hangingPunct="1"/>
              <a:t>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805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984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98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089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525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 smtClean="0">
                    <a:solidFill>
                      <a:srgbClr val="F79646"/>
                    </a:solidFill>
                  </a:rPr>
                  <a:t>Adjustable gradient clipping</a:t>
                </a:r>
                <a:r>
                  <a:rPr lang="en-US" altLang="ko-KR" dirty="0" smtClean="0"/>
                  <a:t> is an efficient technique to handle exploding / vanishing gradient problem </a:t>
                </a:r>
                <a:endParaRPr lang="en-US" altLang="ko-KR" dirty="0" smtClean="0">
                  <a:solidFill>
                    <a:srgbClr val="F79646"/>
                  </a:solidFill>
                </a:endParaRPr>
              </a:p>
              <a:p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maximal speed of convergence, we clip the gradients to be I certain range [− </a:t>
                </a:r>
                <a:r>
                  <a:rPr lang="en-US" altLang="ko-KR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θ</a:t>
                </a:r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</a:t>
                </a:r>
                <a:r>
                  <a:rPr lang="en-US" altLang="ko-KR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γ</a:t>
                </a:r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θ</a:t>
                </a:r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</a:t>
                </a:r>
                <a:r>
                  <a:rPr lang="en-US" altLang="ko-KR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γ</a:t>
                </a:r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], adjusted by the current learning rate </a:t>
                </a:r>
                <a:r>
                  <a:rPr lang="en-US" altLang="ko-KR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γ</a:t>
                </a:r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find the adjustable gradient clipping makes our convergence procedure extremely fast. </a:t>
                </a:r>
                <a:r>
                  <a:rPr lang="en-US" altLang="ko-KR" i="0" smtClean="0">
                    <a:solidFill>
                      <a:srgbClr val="F79646"/>
                    </a:solidFill>
                    <a:latin typeface="Cambria Math" charset="0"/>
                  </a:rPr>
                  <a:t>〖</a:t>
                </a:r>
                <a:r>
                  <a:rPr lang="en-US" altLang="ko-KR" i="0">
                    <a:solidFill>
                      <a:srgbClr val="F79646"/>
                    </a:solidFill>
                    <a:latin typeface="Cambria Math"/>
                  </a:rPr>
                  <a:t>10</a:t>
                </a:r>
                <a:r>
                  <a:rPr lang="en-US" altLang="ko-KR" i="0" smtClean="0">
                    <a:solidFill>
                      <a:srgbClr val="F79646"/>
                    </a:solidFill>
                    <a:latin typeface="Cambria Math" charset="0"/>
                  </a:rPr>
                  <a:t>〗^</a:t>
                </a:r>
                <a:r>
                  <a:rPr lang="en-US" altLang="ko-KR" b="0" i="0" smtClean="0">
                    <a:solidFill>
                      <a:srgbClr val="F79646"/>
                    </a:solidFill>
                    <a:latin typeface="Cambria Math" charset="0"/>
                  </a:rPr>
                  <a:t>4</a:t>
                </a:r>
                <a:r>
                  <a:rPr lang="en-US" altLang="ko-KR" dirty="0" smtClean="0"/>
                  <a:t> times higher than </a:t>
                </a:r>
                <a:r>
                  <a:rPr lang="en-US" altLang="ko-KR" dirty="0" smtClean="0"/>
                  <a:t>SRCNN.</a:t>
                </a:r>
              </a:p>
              <a:p>
                <a:r>
                  <a:rPr kumimoji="1" lang="en-US" altLang="ko-KR" dirty="0" smtClean="0"/>
                  <a:t>It only takes 4 hours for training </a:t>
                </a:r>
                <a:r>
                  <a:rPr kumimoji="1" lang="en-US" altLang="ko-KR" smtClean="0"/>
                  <a:t>to achieve SOTA results.</a:t>
                </a:r>
                <a:endParaRPr kumimoji="1"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328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974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887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806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81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35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9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975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ko-KR" dirty="0" smtClean="0"/>
                  <a:t>Here</a:t>
                </a:r>
                <a:r>
                  <a:rPr kumimoji="1" lang="en-US" altLang="ko-KR" baseline="0" dirty="0" smtClean="0"/>
                  <a:t> we show you some examples to check and compare the visual qualities of the reconstructed super-resolution images by ours and others.</a:t>
                </a:r>
              </a:p>
              <a:p>
                <a:endParaRPr kumimoji="1" lang="en-US" altLang="ko-KR" baseline="0" dirty="0" smtClean="0"/>
              </a:p>
              <a:p>
                <a:r>
                  <a:rPr kumimoji="1" lang="en-US" altLang="ko-KR" baseline="0" dirty="0" smtClean="0"/>
                  <a:t>The first column represents the ground truth HR images and the last column shows our results.</a:t>
                </a:r>
              </a:p>
              <a:p>
                <a:endParaRPr kumimoji="1" lang="en-US" altLang="ko-KR" baseline="0" smtClean="0"/>
              </a:p>
              <a:p>
                <a:endParaRPr lang="en-US" altLang="ko-KR" smtClean="0"/>
              </a:p>
              <a:p>
                <a:r>
                  <a:rPr lang="en-US" altLang="ko-KR" dirty="0" smtClean="0"/>
                  <a:t>“220075” of B100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3</a:t>
                </a: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 smtClean="0"/>
                  <a:t>“219090” of B100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3</a:t>
                </a:r>
                <a:endParaRPr lang="en-US" altLang="ko-KR" dirty="0" smtClean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347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“69015” of B100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4</a:t>
                </a: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 smtClean="0"/>
                  <a:t>“106024” of B100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4</a:t>
                </a:r>
                <a:endParaRPr lang="en-US" altLang="ko-KR" dirty="0" smtClean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922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209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“img002” of Urban100 for 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2</a:t>
                </a:r>
              </a:p>
              <a:p>
                <a:r>
                  <a:rPr lang="en-US" altLang="ko-KR" dirty="0" smtClean="0"/>
                  <a:t>“img019” of Urban100 for 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2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9318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“img082” of Urban100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</a:t>
                </a:r>
                <a:r>
                  <a:rPr lang="en-US" altLang="ko-KR" dirty="0" smtClean="0"/>
                  <a:t>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4</a:t>
                </a:r>
              </a:p>
              <a:p>
                <a:r>
                  <a:rPr lang="en-US" altLang="ko-KR" dirty="0" smtClean="0"/>
                  <a:t>“img046” of Urban100 for 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2</a:t>
                </a:r>
              </a:p>
              <a:p>
                <a:pPr lvl="1"/>
                <a:endParaRPr lang="en-US" altLang="ko-KR" dirty="0" smtClean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130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“86000” of B100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4</a:t>
                </a:r>
              </a:p>
              <a:p>
                <a:r>
                  <a:rPr lang="en-US" altLang="ko-KR" dirty="0" smtClean="0"/>
                  <a:t>“img010” of </a:t>
                </a:r>
                <a:r>
                  <a:rPr lang="en-US" altLang="ko-KR" dirty="0"/>
                  <a:t>Urban100 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3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175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“img017” of </a:t>
                </a:r>
                <a:r>
                  <a:rPr lang="en-US" altLang="ko-KR" dirty="0"/>
                  <a:t>Urban100 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3</a:t>
                </a:r>
              </a:p>
              <a:p>
                <a:r>
                  <a:rPr lang="en-US" altLang="ko-KR" dirty="0" smtClean="0"/>
                  <a:t>“img072” of Urban100 for 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2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250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i="0" dirty="0" smtClean="0">
              <a:solidFill>
                <a:srgbClr val="F7964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037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718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265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0393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73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21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313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923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94BF8-DCE7-4E23-8427-572CEF92166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98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13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14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ko-KR" altLang="en-US" dirty="0">
              <a:solidFill>
                <a:srgbClr val="D6ECFF"/>
              </a:solidFill>
            </a:endParaRPr>
          </a:p>
        </p:txBody>
      </p:sp>
      <p:sp>
        <p:nvSpPr>
          <p:cNvPr id="15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F994BB2-6562-45EE-BB0F-4A331335CF8C}" type="slidenum">
              <a:rPr lang="ko-KR" altLang="en-US">
                <a:solidFill>
                  <a:srgbClr val="D6ECFF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D6ECFF"/>
              </a:solidFill>
            </a:endParaRPr>
          </a:p>
        </p:txBody>
      </p:sp>
      <p:grpSp>
        <p:nvGrpSpPr>
          <p:cNvPr id="12" name="그룹 7"/>
          <p:cNvGrpSpPr>
            <a:grpSpLocks/>
          </p:cNvGrpSpPr>
          <p:nvPr userDrawn="1"/>
        </p:nvGrpSpPr>
        <p:grpSpPr bwMode="auto">
          <a:xfrm>
            <a:off x="107950" y="115888"/>
            <a:ext cx="3571875" cy="666750"/>
            <a:chOff x="4924153" y="5951262"/>
            <a:chExt cx="4173172" cy="779004"/>
          </a:xfrm>
        </p:grpSpPr>
        <p:pic>
          <p:nvPicPr>
            <p:cNvPr id="16" name="그림 9" descr="그림3.png"/>
            <p:cNvPicPr>
              <a:picLocks noChangeAspect="1"/>
            </p:cNvPicPr>
            <p:nvPr userDrawn="1"/>
          </p:nvPicPr>
          <p:blipFill>
            <a:blip r:embed="rId2" cstate="print">
              <a:lum brigh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그림 10" descr="BS01 [Converted].eps.png"/>
            <p:cNvPicPr>
              <a:picLocks noChangeAspect="1"/>
            </p:cNvPicPr>
            <p:nvPr userDrawn="1"/>
          </p:nvPicPr>
          <p:blipFill>
            <a:blip r:embed="rId3" cstate="print">
              <a:lum bright="60000" contras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153" y="6046402"/>
              <a:ext cx="647979" cy="672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4171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2A53A-2208-4880-BBBF-496462F59205}" type="slidenum">
              <a:rPr lang="en-US" altLang="ko-KR">
                <a:solidFill>
                  <a:srgbClr val="D6ECFF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4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FF0B1C-E5F4-4A16-A3A4-696CB1C7455C}" type="slidenum">
              <a:rPr lang="en-US" altLang="ko-KR">
                <a:solidFill>
                  <a:srgbClr val="D6ECFF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97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14290"/>
            <a:ext cx="7772400" cy="914400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140704"/>
            <a:ext cx="8748464" cy="4880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grpSp>
        <p:nvGrpSpPr>
          <p:cNvPr id="8" name="그룹 24"/>
          <p:cNvGrpSpPr>
            <a:grpSpLocks noChangeAspect="1"/>
          </p:cNvGrpSpPr>
          <p:nvPr userDrawn="1"/>
        </p:nvGrpSpPr>
        <p:grpSpPr bwMode="auto">
          <a:xfrm>
            <a:off x="6477000" y="127001"/>
            <a:ext cx="2667000" cy="509459"/>
            <a:chOff x="5025553" y="5951262"/>
            <a:chExt cx="4071772" cy="779004"/>
          </a:xfrm>
        </p:grpSpPr>
        <p:pic>
          <p:nvPicPr>
            <p:cNvPr id="9" name="그림 7" descr="그림3.png"/>
            <p:cNvPicPr>
              <a:picLocks noChangeAspect="1"/>
            </p:cNvPicPr>
            <p:nvPr userDrawn="1"/>
          </p:nvPicPr>
          <p:blipFill>
            <a:blip r:embed="rId2" cstate="print">
              <a:lum bright="40000"/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그림 8" descr="BS01 [Converted].eps.png"/>
            <p:cNvPicPr>
              <a:picLocks noChangeAspect="1"/>
            </p:cNvPicPr>
            <p:nvPr userDrawn="1"/>
          </p:nvPicPr>
          <p:blipFill>
            <a:blip r:embed="rId3" cstate="print">
              <a:lum bright="60000" contrast="-20000"/>
            </a:blip>
            <a:srcRect/>
            <a:stretch>
              <a:fillRect/>
            </a:stretch>
          </p:blipFill>
          <p:spPr bwMode="auto">
            <a:xfrm>
              <a:off x="5025553" y="6097103"/>
              <a:ext cx="560478" cy="583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38965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자유형 12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자유형 13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자유형 16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자유형 17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자유형 18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자유형 19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자유형 20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9" name="Group 35"/>
          <p:cNvGrpSpPr>
            <a:grpSpLocks/>
          </p:cNvGrpSpPr>
          <p:nvPr userDrawn="1"/>
        </p:nvGrpSpPr>
        <p:grpSpPr bwMode="auto">
          <a:xfrm>
            <a:off x="5870575" y="6381750"/>
            <a:ext cx="3059113" cy="476250"/>
            <a:chOff x="3698" y="4020"/>
            <a:chExt cx="1927" cy="300"/>
          </a:xfrm>
        </p:grpSpPr>
        <p:pic>
          <p:nvPicPr>
            <p:cNvPr id="30" name="Picture 12" descr="Untitled-25"/>
            <p:cNvPicPr>
              <a:picLocks noChangeAspect="1" noChangeArrowheads="1"/>
            </p:cNvPicPr>
            <p:nvPr userDrawn="1"/>
          </p:nvPicPr>
          <p:blipFill>
            <a:blip r:embed="rId2" cstate="print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4020"/>
              <a:ext cx="188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3" descr="box_reflex_transparent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" y="4065"/>
              <a:ext cx="17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ectangle 14"/>
            <p:cNvSpPr>
              <a:spLocks noChangeArrowheads="1"/>
            </p:cNvSpPr>
            <p:nvPr userDrawn="1"/>
          </p:nvSpPr>
          <p:spPr bwMode="gray">
            <a:xfrm>
              <a:off x="3698" y="4065"/>
              <a:ext cx="1723" cy="12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C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omputer </a:t>
              </a:r>
              <a:r>
                <a:rPr lang="en-US" altLang="ko-KR" sz="1200" b="1" dirty="0">
                  <a:solidFill>
                    <a:srgbClr val="00B050"/>
                  </a:solidFill>
                  <a:latin typeface="Verdana" pitchFamily="34" charset="0"/>
                  <a:ea typeface="굴림" pitchFamily="50" charset="-127"/>
                </a:rPr>
                <a:t>V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ision </a:t>
              </a:r>
              <a:r>
                <a:rPr lang="en-US" altLang="ko-KR" sz="1200" b="1" dirty="0">
                  <a:solidFill>
                    <a:srgbClr val="0000FF"/>
                  </a:solidFill>
                  <a:latin typeface="Verdana" pitchFamily="34" charset="0"/>
                  <a:ea typeface="굴림" pitchFamily="50" charset="-127"/>
                </a:rPr>
                <a:t>L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ab. SNU</a:t>
              </a: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lumMod val="8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3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A5D7609-AA6A-4EC4-B729-F09E2DE3DA2A}" type="slidenum">
              <a:rPr lang="en-US" altLang="ko-KR">
                <a:solidFill>
                  <a:srgbClr val="D6ECFF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D6ECFF"/>
              </a:solidFill>
            </a:endParaRPr>
          </a:p>
        </p:txBody>
      </p:sp>
      <p:grpSp>
        <p:nvGrpSpPr>
          <p:cNvPr id="36" name="그룹 24"/>
          <p:cNvGrpSpPr>
            <a:grpSpLocks noChangeAspect="1"/>
          </p:cNvGrpSpPr>
          <p:nvPr userDrawn="1"/>
        </p:nvGrpSpPr>
        <p:grpSpPr bwMode="auto">
          <a:xfrm>
            <a:off x="6477000" y="127001"/>
            <a:ext cx="2667000" cy="509459"/>
            <a:chOff x="5025553" y="5951262"/>
            <a:chExt cx="4071772" cy="779004"/>
          </a:xfrm>
        </p:grpSpPr>
        <p:pic>
          <p:nvPicPr>
            <p:cNvPr id="37" name="그림 7" descr="그림3.png"/>
            <p:cNvPicPr>
              <a:picLocks noChangeAspect="1"/>
            </p:cNvPicPr>
            <p:nvPr userDrawn="1"/>
          </p:nvPicPr>
          <p:blipFill>
            <a:blip r:embed="rId4" cstate="print">
              <a:lum bright="40000"/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그림 8" descr="BS01 [Converted].eps.png"/>
            <p:cNvPicPr>
              <a:picLocks noChangeAspect="1"/>
            </p:cNvPicPr>
            <p:nvPr userDrawn="1"/>
          </p:nvPicPr>
          <p:blipFill>
            <a:blip r:embed="rId5" cstate="print">
              <a:lum bright="60000" contrast="-20000"/>
            </a:blip>
            <a:srcRect/>
            <a:stretch>
              <a:fillRect/>
            </a:stretch>
          </p:blipFill>
          <p:spPr bwMode="auto">
            <a:xfrm>
              <a:off x="5025553" y="6097103"/>
              <a:ext cx="560478" cy="583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725875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>
            <a:grpSpLocks/>
          </p:cNvGrpSpPr>
          <p:nvPr userDrawn="1"/>
        </p:nvGrpSpPr>
        <p:grpSpPr bwMode="auto">
          <a:xfrm>
            <a:off x="5870575" y="6381750"/>
            <a:ext cx="3059113" cy="476250"/>
            <a:chOff x="3698" y="4020"/>
            <a:chExt cx="1927" cy="300"/>
          </a:xfrm>
        </p:grpSpPr>
        <p:pic>
          <p:nvPicPr>
            <p:cNvPr id="6" name="Picture 12" descr="Untitled-25"/>
            <p:cNvPicPr>
              <a:picLocks noChangeAspect="1" noChangeArrowheads="1"/>
            </p:cNvPicPr>
            <p:nvPr userDrawn="1"/>
          </p:nvPicPr>
          <p:blipFill>
            <a:blip r:embed="rId2" cstate="print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4020"/>
              <a:ext cx="188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" descr="box_reflex_transparent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" y="4065"/>
              <a:ext cx="17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4"/>
            <p:cNvSpPr>
              <a:spLocks noChangeArrowheads="1"/>
            </p:cNvSpPr>
            <p:nvPr userDrawn="1"/>
          </p:nvSpPr>
          <p:spPr bwMode="gray">
            <a:xfrm>
              <a:off x="3698" y="4065"/>
              <a:ext cx="1723" cy="12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C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omputer </a:t>
              </a:r>
              <a:r>
                <a:rPr lang="en-US" altLang="ko-KR" sz="1200" b="1" dirty="0">
                  <a:solidFill>
                    <a:srgbClr val="00B050"/>
                  </a:solidFill>
                  <a:latin typeface="Verdana" pitchFamily="34" charset="0"/>
                  <a:ea typeface="굴림" pitchFamily="50" charset="-127"/>
                </a:rPr>
                <a:t>V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ision </a:t>
              </a:r>
              <a:r>
                <a:rPr lang="en-US" altLang="ko-KR" sz="1200" b="1" dirty="0">
                  <a:solidFill>
                    <a:srgbClr val="0000FF"/>
                  </a:solidFill>
                  <a:latin typeface="Verdana" pitchFamily="34" charset="0"/>
                  <a:ea typeface="굴림" pitchFamily="50" charset="-127"/>
                </a:rPr>
                <a:t>L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ab. SNU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9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10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8CF3765-791D-4F95-9328-C82185FDE222}" type="slidenum">
              <a:rPr lang="en-US" altLang="ko-KR">
                <a:solidFill>
                  <a:srgbClr val="D6ECFF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49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7" name="Group 17"/>
          <p:cNvGrpSpPr>
            <a:grpSpLocks/>
          </p:cNvGrpSpPr>
          <p:nvPr userDrawn="1"/>
        </p:nvGrpSpPr>
        <p:grpSpPr bwMode="auto">
          <a:xfrm>
            <a:off x="5870575" y="6381750"/>
            <a:ext cx="3059113" cy="476250"/>
            <a:chOff x="3698" y="4020"/>
            <a:chExt cx="1927" cy="300"/>
          </a:xfrm>
        </p:grpSpPr>
        <p:pic>
          <p:nvPicPr>
            <p:cNvPr id="18" name="Picture 12" descr="Untitled-25"/>
            <p:cNvPicPr>
              <a:picLocks noChangeAspect="1" noChangeArrowheads="1"/>
            </p:cNvPicPr>
            <p:nvPr userDrawn="1"/>
          </p:nvPicPr>
          <p:blipFill>
            <a:blip r:embed="rId2" cstate="print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4020"/>
              <a:ext cx="188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3" descr="box_reflex_transparent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" y="4065"/>
              <a:ext cx="17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4"/>
            <p:cNvSpPr>
              <a:spLocks noChangeArrowheads="1"/>
            </p:cNvSpPr>
            <p:nvPr userDrawn="1"/>
          </p:nvSpPr>
          <p:spPr bwMode="gray">
            <a:xfrm>
              <a:off x="3698" y="4065"/>
              <a:ext cx="1723" cy="12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C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omputer </a:t>
              </a:r>
              <a:r>
                <a:rPr lang="en-US" altLang="ko-KR" sz="1200" b="1" dirty="0">
                  <a:solidFill>
                    <a:srgbClr val="00B050"/>
                  </a:solidFill>
                  <a:latin typeface="Verdana" pitchFamily="34" charset="0"/>
                  <a:ea typeface="굴림" pitchFamily="50" charset="-127"/>
                </a:rPr>
                <a:t>V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ision </a:t>
              </a:r>
              <a:r>
                <a:rPr lang="en-US" altLang="ko-KR" sz="1200" b="1" dirty="0">
                  <a:solidFill>
                    <a:srgbClr val="0000FF"/>
                  </a:solidFill>
                  <a:latin typeface="Verdana" pitchFamily="34" charset="0"/>
                  <a:ea typeface="굴림" pitchFamily="50" charset="-127"/>
                </a:rPr>
                <a:t>L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ab. SNU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  <a:extLst/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21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22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23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B34C086-70DF-4D7F-8CF7-D49D9AD9761D}" type="slidenum">
              <a:rPr lang="en-US" altLang="ko-KR">
                <a:solidFill>
                  <a:srgbClr val="D6ECFF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D6ECFF"/>
              </a:solidFill>
            </a:endParaRPr>
          </a:p>
        </p:txBody>
      </p:sp>
      <p:grpSp>
        <p:nvGrpSpPr>
          <p:cNvPr id="24" name="그룹 24"/>
          <p:cNvGrpSpPr>
            <a:grpSpLocks noChangeAspect="1"/>
          </p:cNvGrpSpPr>
          <p:nvPr userDrawn="1"/>
        </p:nvGrpSpPr>
        <p:grpSpPr bwMode="auto">
          <a:xfrm>
            <a:off x="6477000" y="127001"/>
            <a:ext cx="2667000" cy="509459"/>
            <a:chOff x="5025553" y="5951262"/>
            <a:chExt cx="4071772" cy="779004"/>
          </a:xfrm>
        </p:grpSpPr>
        <p:pic>
          <p:nvPicPr>
            <p:cNvPr id="25" name="그림 7" descr="그림3.png"/>
            <p:cNvPicPr>
              <a:picLocks noChangeAspect="1"/>
            </p:cNvPicPr>
            <p:nvPr userDrawn="1"/>
          </p:nvPicPr>
          <p:blipFill>
            <a:blip r:embed="rId4" cstate="print">
              <a:lum bright="40000"/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8" descr="BS01 [Converted].eps.png"/>
            <p:cNvPicPr>
              <a:picLocks noChangeAspect="1"/>
            </p:cNvPicPr>
            <p:nvPr userDrawn="1"/>
          </p:nvPicPr>
          <p:blipFill>
            <a:blip r:embed="rId5" cstate="print">
              <a:lum bright="60000" contrast="-20000"/>
            </a:blip>
            <a:srcRect/>
            <a:stretch>
              <a:fillRect/>
            </a:stretch>
          </p:blipFill>
          <p:spPr bwMode="auto">
            <a:xfrm>
              <a:off x="5025553" y="6097103"/>
              <a:ext cx="560478" cy="583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07379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4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5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CCB0D-6B94-49FD-9EE4-599D9379B4E2}" type="slidenum">
              <a:rPr lang="en-US" altLang="ko-KR">
                <a:solidFill>
                  <a:srgbClr val="D6ECFF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78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grpSp>
        <p:nvGrpSpPr>
          <p:cNvPr id="9" name="그룹 7"/>
          <p:cNvGrpSpPr>
            <a:grpSpLocks/>
          </p:cNvGrpSpPr>
          <p:nvPr userDrawn="1"/>
        </p:nvGrpSpPr>
        <p:grpSpPr bwMode="auto">
          <a:xfrm>
            <a:off x="107950" y="115888"/>
            <a:ext cx="3571875" cy="666750"/>
            <a:chOff x="4924153" y="5951262"/>
            <a:chExt cx="4173172" cy="779004"/>
          </a:xfrm>
        </p:grpSpPr>
        <p:pic>
          <p:nvPicPr>
            <p:cNvPr id="11" name="그림 9" descr="그림3.png"/>
            <p:cNvPicPr>
              <a:picLocks noChangeAspect="1"/>
            </p:cNvPicPr>
            <p:nvPr userDrawn="1"/>
          </p:nvPicPr>
          <p:blipFill>
            <a:blip r:embed="rId2" cstate="print">
              <a:lum brigh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10" descr="BS01 [Converted].eps.png"/>
            <p:cNvPicPr>
              <a:picLocks noChangeAspect="1"/>
            </p:cNvPicPr>
            <p:nvPr userDrawn="1"/>
          </p:nvPicPr>
          <p:blipFill>
            <a:blip r:embed="rId3" cstate="print">
              <a:lum bright="60000" contras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153" y="6046402"/>
              <a:ext cx="647979" cy="672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29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6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9A781-6697-4721-8FBA-F567286C7E0E}" type="slidenum">
              <a:rPr lang="en-US" altLang="ko-KR">
                <a:solidFill>
                  <a:srgbClr val="D6ECFF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38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24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12" name="직선 연결선 11"/>
            <p:cNvCxnSpPr/>
            <p:nvPr/>
          </p:nvCxnSpPr>
          <p:spPr>
            <a:xfrm rot="16200000">
              <a:off x="6663593" y="1269374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rot="16200000" flipV="1">
              <a:off x="6685198" y="1391515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5400000" flipH="1">
              <a:off x="6744513" y="1268399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28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6" name="직선 연결선 15"/>
            <p:cNvCxnSpPr/>
            <p:nvPr/>
          </p:nvCxnSpPr>
          <p:spPr>
            <a:xfrm rot="16200000">
              <a:off x="6663593" y="1269374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 flipV="1">
              <a:off x="6685198" y="1391515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 flipH="1">
              <a:off x="6744513" y="1268399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32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20" name="직선 연결선 19"/>
            <p:cNvCxnSpPr/>
            <p:nvPr/>
          </p:nvCxnSpPr>
          <p:spPr>
            <a:xfrm rot="16200000">
              <a:off x="6663592" y="1269373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16200000" flipV="1">
              <a:off x="6685198" y="1391513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 flipH="1">
              <a:off x="6744512" y="1268399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8"/>
          <p:cNvGrpSpPr>
            <a:grpSpLocks/>
          </p:cNvGrpSpPr>
          <p:nvPr userDrawn="1"/>
        </p:nvGrpSpPr>
        <p:grpSpPr bwMode="auto">
          <a:xfrm>
            <a:off x="5870575" y="6381750"/>
            <a:ext cx="3059113" cy="476250"/>
            <a:chOff x="3698" y="4020"/>
            <a:chExt cx="1927" cy="300"/>
          </a:xfrm>
        </p:grpSpPr>
        <p:pic>
          <p:nvPicPr>
            <p:cNvPr id="24" name="Picture 12" descr="Untitled-25"/>
            <p:cNvPicPr>
              <a:picLocks noChangeAspect="1" noChangeArrowheads="1"/>
            </p:cNvPicPr>
            <p:nvPr userDrawn="1"/>
          </p:nvPicPr>
          <p:blipFill>
            <a:blip r:embed="rId2" cstate="print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4020"/>
              <a:ext cx="188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3" descr="box_reflex_transparent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" y="4065"/>
              <a:ext cx="17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14"/>
            <p:cNvSpPr>
              <a:spLocks noChangeArrowheads="1"/>
            </p:cNvSpPr>
            <p:nvPr userDrawn="1"/>
          </p:nvSpPr>
          <p:spPr bwMode="gray">
            <a:xfrm>
              <a:off x="3698" y="4065"/>
              <a:ext cx="1723" cy="12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C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omputer </a:t>
              </a:r>
              <a:r>
                <a:rPr lang="en-US" altLang="ko-KR" sz="1200" b="1" dirty="0">
                  <a:solidFill>
                    <a:srgbClr val="00B050"/>
                  </a:solidFill>
                  <a:latin typeface="Verdana" pitchFamily="34" charset="0"/>
                  <a:ea typeface="굴림" pitchFamily="50" charset="-127"/>
                </a:rPr>
                <a:t>V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ision </a:t>
              </a:r>
              <a:r>
                <a:rPr lang="en-US" altLang="ko-KR" sz="1200" b="1" dirty="0">
                  <a:solidFill>
                    <a:srgbClr val="0000FF"/>
                  </a:solidFill>
                  <a:latin typeface="Verdana" pitchFamily="34" charset="0"/>
                  <a:ea typeface="굴림" pitchFamily="50" charset="-127"/>
                </a:rPr>
                <a:t>L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ab. SNU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7" name="날짜 개체 틀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2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altLang="ko-KR" dirty="0">
              <a:solidFill>
                <a:srgbClr val="D6ECFF"/>
              </a:solidFill>
            </a:endParaRPr>
          </a:p>
        </p:txBody>
      </p:sp>
      <p:sp>
        <p:nvSpPr>
          <p:cNvPr id="2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F240974-8CF4-46F5-88E5-554E600391E0}" type="slidenum">
              <a:rPr lang="en-US" altLang="ko-KR">
                <a:solidFill>
                  <a:srgbClr val="D6ECFF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675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259482" y="260648"/>
            <a:ext cx="7772400" cy="914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smtClean="0"/>
          </a:p>
        </p:txBody>
      </p:sp>
      <p:sp>
        <p:nvSpPr>
          <p:cNvPr id="20487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914400" y="1628800"/>
            <a:ext cx="7772400" cy="47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smtClean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7153275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D6ECFF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D6ECFF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FC1638-C7E3-44B9-80D4-B66C84079082}" type="slidenum">
              <a:rPr lang="en-US" altLang="ko-KR">
                <a:solidFill>
                  <a:srgbClr val="D6ECFF"/>
                </a:solidFill>
                <a:latin typeface="굴림" pitchFamily="50" charset="-127"/>
                <a:ea typeface="굴림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ko-KR" dirty="0">
              <a:solidFill>
                <a:srgbClr val="D6ECFF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8" name="그룹 24"/>
          <p:cNvGrpSpPr>
            <a:grpSpLocks noChangeAspect="1"/>
          </p:cNvGrpSpPr>
          <p:nvPr/>
        </p:nvGrpSpPr>
        <p:grpSpPr bwMode="auto">
          <a:xfrm>
            <a:off x="6477000" y="127001"/>
            <a:ext cx="2667000" cy="509459"/>
            <a:chOff x="5025553" y="5951262"/>
            <a:chExt cx="4071772" cy="779004"/>
          </a:xfrm>
        </p:grpSpPr>
        <p:pic>
          <p:nvPicPr>
            <p:cNvPr id="19" name="그림 7" descr="그림3.png"/>
            <p:cNvPicPr>
              <a:picLocks noChangeAspect="1"/>
            </p:cNvPicPr>
            <p:nvPr userDrawn="1"/>
          </p:nvPicPr>
          <p:blipFill>
            <a:blip r:embed="rId13" cstate="print">
              <a:lum bright="40000"/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그림 8" descr="BS01 [Converted].eps.png"/>
            <p:cNvPicPr>
              <a:picLocks noChangeAspect="1"/>
            </p:cNvPicPr>
            <p:nvPr userDrawn="1"/>
          </p:nvPicPr>
          <p:blipFill>
            <a:blip r:embed="rId14" cstate="print">
              <a:lum bright="60000" contrast="-20000"/>
            </a:blip>
            <a:srcRect/>
            <a:stretch>
              <a:fillRect/>
            </a:stretch>
          </p:blipFill>
          <p:spPr bwMode="auto">
            <a:xfrm>
              <a:off x="5025553" y="6097103"/>
              <a:ext cx="560478" cy="583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7948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b="1" kern="1200" spc="-100">
          <a:solidFill>
            <a:srgbClr val="C1EEFF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Tahoma" pitchFamily="34" charset="0"/>
          <a:ea typeface="HY중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Tahoma" pitchFamily="34" charset="0"/>
          <a:ea typeface="HY중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Tahoma" pitchFamily="34" charset="0"/>
          <a:ea typeface="HY중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Tahoma" pitchFamily="34" charset="0"/>
          <a:ea typeface="HY중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Tahoma" pitchFamily="34" charset="0"/>
          <a:ea typeface="HY중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Tahoma" pitchFamily="34" charset="0"/>
          <a:ea typeface="HY중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Tahoma" pitchFamily="34" charset="0"/>
          <a:ea typeface="HY중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Tahoma" pitchFamily="34" charset="0"/>
          <a:ea typeface="HY중고딕" pitchFamily="18" charset="-127"/>
        </a:defRPr>
      </a:lvl9pPr>
      <a:extLst/>
    </p:titleStyle>
    <p:bodyStyle>
      <a:lvl1pPr marL="411163" indent="-342900" algn="l" rtl="0" eaLnBrk="0" fontAlgn="base" latinLnBrk="1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Char char="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EB80A"/>
        </a:buClr>
        <a:buFont typeface="Wingdings 3" pitchFamily="18" charset="2"/>
        <a:buChar char="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138" indent="-209550" algn="l" rtl="0" eaLnBrk="0" fontAlgn="base" latinLnBrk="1" hangingPunct="0">
        <a:spcBef>
          <a:spcPct val="20000"/>
        </a:spcBef>
        <a:spcAft>
          <a:spcPct val="0"/>
        </a:spcAft>
        <a:buClr>
          <a:srgbClr val="FEB80A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v.snu.ac.kr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61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21" Type="http://schemas.openxmlformats.org/officeDocument/2006/relationships/image" Target="../media/image64.png"/><Relationship Id="rId34" Type="http://schemas.openxmlformats.org/officeDocument/2006/relationships/image" Target="../media/image6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90.png"/><Relationship Id="rId20" Type="http://schemas.openxmlformats.org/officeDocument/2006/relationships/image" Target="../media/image63.png"/><Relationship Id="rId29" Type="http://schemas.openxmlformats.org/officeDocument/2006/relationships/image" Target="../media/image59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54.png"/><Relationship Id="rId32" Type="http://schemas.openxmlformats.org/officeDocument/2006/relationships/image" Target="../media/image66.png"/><Relationship Id="rId37" Type="http://schemas.openxmlformats.org/officeDocument/2006/relationships/image" Target="../media/image80.png"/><Relationship Id="rId40" Type="http://schemas.openxmlformats.org/officeDocument/2006/relationships/image" Target="../media/image70.png"/><Relationship Id="rId5" Type="http://schemas.openxmlformats.org/officeDocument/2006/relationships/image" Target="../media/image39.png"/><Relationship Id="rId15" Type="http://schemas.openxmlformats.org/officeDocument/2006/relationships/image" Target="../media/image51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79.png"/><Relationship Id="rId10" Type="http://schemas.openxmlformats.org/officeDocument/2006/relationships/image" Target="../media/image46.png"/><Relationship Id="rId19" Type="http://schemas.openxmlformats.org/officeDocument/2006/relationships/image" Target="../media/image62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78.png"/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12" Type="http://schemas.openxmlformats.org/officeDocument/2006/relationships/image" Target="../media/image48.png"/><Relationship Id="rId17" Type="http://schemas.openxmlformats.org/officeDocument/2006/relationships/image" Target="../media/image600.png"/><Relationship Id="rId25" Type="http://schemas.openxmlformats.org/officeDocument/2006/relationships/image" Target="../media/image55.png"/><Relationship Id="rId33" Type="http://schemas.openxmlformats.org/officeDocument/2006/relationships/image" Target="../media/image67.png"/><Relationship Id="rId38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image" Target="../media/image88.png"/><Relationship Id="rId3" Type="http://schemas.openxmlformats.org/officeDocument/2006/relationships/image" Target="../media/image74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6.png"/><Relationship Id="rId5" Type="http://schemas.openxmlformats.org/officeDocument/2006/relationships/image" Target="../media/image76.png"/><Relationship Id="rId10" Type="http://schemas.openxmlformats.org/officeDocument/2006/relationships/image" Target="../media/image85.jpeg"/><Relationship Id="rId4" Type="http://schemas.openxmlformats.org/officeDocument/2006/relationships/image" Target="../media/image75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jpeg"/><Relationship Id="rId1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jpe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jpe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jpe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jpeg"/><Relationship Id="rId14" Type="http://schemas.openxmlformats.org/officeDocument/2006/relationships/image" Target="../media/image1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628800"/>
            <a:ext cx="9143999" cy="173672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ko-KR" sz="3600" cap="none" dirty="0" smtClean="0"/>
              <a:t>Accurate Image Super-Resolution </a:t>
            </a:r>
            <a:r>
              <a:rPr lang="en-US" altLang="ko-KR" sz="2800" cap="none" dirty="0">
                <a:latin typeface="Lucida Calligraphy" panose="03010101010101010101" pitchFamily="66" charset="0"/>
              </a:rPr>
              <a:t>using</a:t>
            </a:r>
            <a:r>
              <a:rPr lang="en-US" altLang="ko-KR" sz="3600" cap="none" dirty="0" smtClean="0"/>
              <a:t> Very Deep Convolutional Networks</a:t>
            </a:r>
            <a:endParaRPr lang="en-US" altLang="ko-KR" sz="3600" dirty="0" smtClean="0">
              <a:cs typeface="Tahoma" pitchFamily="34" charset="0"/>
            </a:endParaRPr>
          </a:p>
        </p:txBody>
      </p:sp>
      <p:grpSp>
        <p:nvGrpSpPr>
          <p:cNvPr id="6" name="그룹 7"/>
          <p:cNvGrpSpPr>
            <a:grpSpLocks/>
          </p:cNvGrpSpPr>
          <p:nvPr/>
        </p:nvGrpSpPr>
        <p:grpSpPr bwMode="auto">
          <a:xfrm>
            <a:off x="107950" y="115888"/>
            <a:ext cx="3571875" cy="666750"/>
            <a:chOff x="4924153" y="5951262"/>
            <a:chExt cx="4173172" cy="779004"/>
          </a:xfrm>
        </p:grpSpPr>
        <p:pic>
          <p:nvPicPr>
            <p:cNvPr id="7" name="그림 9" descr="그림3.png"/>
            <p:cNvPicPr>
              <a:picLocks noChangeAspect="1"/>
            </p:cNvPicPr>
            <p:nvPr userDrawn="1"/>
          </p:nvPicPr>
          <p:blipFill>
            <a:blip r:embed="rId3" cstate="print">
              <a:lum brigh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10" descr="BS01 [Converted].eps.png"/>
            <p:cNvPicPr>
              <a:picLocks noChangeAspect="1"/>
            </p:cNvPicPr>
            <p:nvPr userDrawn="1"/>
          </p:nvPicPr>
          <p:blipFill>
            <a:blip r:embed="rId4" cstate="print">
              <a:lum bright="60000" contras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153" y="6046402"/>
              <a:ext cx="647979" cy="672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AutoShape 2" descr="CVPR 2016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CVPR 2016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96" y="213033"/>
            <a:ext cx="3442107" cy="1052823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46264"/>
            <a:ext cx="7161213" cy="2351088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err="1" smtClean="0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Jiwon</a:t>
            </a:r>
            <a:r>
              <a:rPr lang="en-US" altLang="ko-KR" sz="2400" dirty="0" smtClean="0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 Kim, Jung Kwon Lee, and </a:t>
            </a:r>
            <a:r>
              <a:rPr lang="en-US" altLang="ko-KR" sz="2400" dirty="0" err="1" smtClean="0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Kyoung</a:t>
            </a:r>
            <a:r>
              <a:rPr lang="en-US" altLang="ko-KR" sz="2400" dirty="0" smtClean="0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 Mu Lee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endParaRPr lang="en-US" altLang="ko-KR" dirty="0" smtClean="0">
              <a:cs typeface="Tahoma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b="1" dirty="0" smtClean="0">
                <a:solidFill>
                  <a:srgbClr val="FF0000"/>
                </a:solidFill>
                <a:cs typeface="Tahoma" pitchFamily="34" charset="0"/>
              </a:rPr>
              <a:t>C</a:t>
            </a:r>
            <a:r>
              <a:rPr lang="en-US" altLang="ko-KR" dirty="0" smtClean="0">
                <a:cs typeface="Tahoma" pitchFamily="34" charset="0"/>
              </a:rPr>
              <a:t>omputer </a:t>
            </a:r>
            <a:r>
              <a:rPr lang="en-US" altLang="ko-KR" b="1" dirty="0" smtClean="0">
                <a:solidFill>
                  <a:srgbClr val="00B050"/>
                </a:solidFill>
                <a:cs typeface="Tahoma" pitchFamily="34" charset="0"/>
              </a:rPr>
              <a:t>V</a:t>
            </a:r>
            <a:r>
              <a:rPr lang="en-US" altLang="ko-KR" dirty="0" smtClean="0">
                <a:cs typeface="Tahoma" pitchFamily="34" charset="0"/>
              </a:rPr>
              <a:t>ision </a:t>
            </a:r>
            <a:r>
              <a:rPr lang="en-US" altLang="ko-KR" b="1" dirty="0" smtClean="0">
                <a:solidFill>
                  <a:srgbClr val="0070C0"/>
                </a:solidFill>
                <a:cs typeface="Tahoma" pitchFamily="34" charset="0"/>
              </a:rPr>
              <a:t>L</a:t>
            </a:r>
            <a:r>
              <a:rPr lang="en-US" altLang="ko-KR" dirty="0" smtClean="0">
                <a:cs typeface="Tahoma" pitchFamily="34" charset="0"/>
              </a:rPr>
              <a:t>ab.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dirty="0" smtClean="0">
                <a:cs typeface="Tahoma" pitchFamily="34" charset="0"/>
              </a:rPr>
              <a:t>Dept. of ECE, ASRI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dirty="0" smtClean="0">
                <a:cs typeface="Tahoma" pitchFamily="34" charset="0"/>
              </a:rPr>
              <a:t>Seoul National University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dirty="0" smtClean="0">
                <a:cs typeface="Tahoma" pitchFamily="34" charset="0"/>
                <a:hlinkClick r:id="rId6"/>
              </a:rPr>
              <a:t>http://cv.snu.ac.kr</a:t>
            </a:r>
            <a:endParaRPr lang="en-US" altLang="ko-KR" dirty="0" smtClean="0">
              <a:cs typeface="Tahoma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endParaRPr lang="en-US" altLang="ko-KR" dirty="0" smtClean="0">
              <a:cs typeface="Tahoma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026" y="3282374"/>
            <a:ext cx="1157190" cy="1202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9" descr="jkle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6983" r="15333" b="15680"/>
          <a:stretch/>
        </p:blipFill>
        <p:spPr bwMode="auto">
          <a:xfrm>
            <a:off x="4067944" y="3429000"/>
            <a:ext cx="936104" cy="1008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LEE\Dropbox\presentation\CVPR 2016\CVPR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968619"/>
            <a:ext cx="2513013" cy="4000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7" descr="https://avatars3.githubusercontent.com/u/2831504?v=3&amp;s=46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11" y="3429000"/>
            <a:ext cx="874960" cy="8749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4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1EEFF"/>
                </a:solidFill>
              </a:rPr>
              <a:t>Our Approach </a:t>
            </a:r>
            <a:r>
              <a:rPr lang="en-US" altLang="ko-KR" sz="2400" dirty="0" smtClean="0"/>
              <a:t>for</a:t>
            </a:r>
            <a:r>
              <a:rPr lang="en-US" altLang="ko-KR" dirty="0" smtClean="0"/>
              <a:t> Context</a:t>
            </a:r>
            <a:endParaRPr lang="ko-KR" altLang="en-US" dirty="0">
              <a:solidFill>
                <a:srgbClr val="C1EEFF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95536" y="1356728"/>
            <a:ext cx="8748464" cy="5600664"/>
          </a:xfrm>
        </p:spPr>
        <p:txBody>
          <a:bodyPr/>
          <a:lstStyle/>
          <a:p>
            <a:r>
              <a:rPr lang="en-US" altLang="ko-KR" dirty="0" smtClean="0"/>
              <a:t>Utilize contextual information spread over very large image regions</a:t>
            </a:r>
          </a:p>
          <a:p>
            <a:pPr lvl="1"/>
            <a:r>
              <a:rPr lang="en-US" altLang="ko-KR" dirty="0" smtClean="0">
                <a:ea typeface="Cambria Math" panose="02040503050406030204" pitchFamily="18" charset="0"/>
              </a:rPr>
              <a:t>For </a:t>
            </a:r>
            <a:r>
              <a:rPr lang="en-US" altLang="ko-KR" dirty="0">
                <a:ea typeface="Cambria Math" panose="02040503050406030204" pitchFamily="18" charset="0"/>
              </a:rPr>
              <a:t>a large scale factor, we need to see </a:t>
            </a:r>
            <a:r>
              <a:rPr lang="en-US" altLang="ko-KR" dirty="0" smtClean="0">
                <a:ea typeface="Cambria Math" panose="02040503050406030204" pitchFamily="18" charset="0"/>
              </a:rPr>
              <a:t>more</a:t>
            </a:r>
            <a:endParaRPr lang="en-US" altLang="ko-KR" dirty="0" smtClean="0"/>
          </a:p>
          <a:p>
            <a:r>
              <a:rPr lang="en-US" altLang="ko-KR" dirty="0"/>
              <a:t>W</a:t>
            </a:r>
            <a:r>
              <a:rPr lang="en-US" altLang="ko-KR" dirty="0" smtClean="0"/>
              <a:t>e employ </a:t>
            </a:r>
            <a:r>
              <a:rPr lang="en-US" altLang="ko-KR" dirty="0" smtClean="0">
                <a:solidFill>
                  <a:srgbClr val="F79646"/>
                </a:solidFill>
              </a:rPr>
              <a:t>very deep CNN model</a:t>
            </a:r>
          </a:p>
          <a:p>
            <a:r>
              <a:rPr lang="en-US" altLang="ko-KR" dirty="0" smtClean="0"/>
              <a:t>To keep pixel-wise info., </a:t>
            </a:r>
            <a:r>
              <a:rPr lang="en-US" altLang="ko-KR" dirty="0" smtClean="0">
                <a:solidFill>
                  <a:srgbClr val="F79646"/>
                </a:solidFill>
              </a:rPr>
              <a:t>avoid pooling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755576" y="4300010"/>
            <a:ext cx="7416803" cy="2009310"/>
            <a:chOff x="61356" y="4221088"/>
            <a:chExt cx="7416803" cy="2009310"/>
          </a:xfrm>
        </p:grpSpPr>
        <p:sp>
          <p:nvSpPr>
            <p:cNvPr id="10" name="직사각형 9"/>
            <p:cNvSpPr/>
            <p:nvPr/>
          </p:nvSpPr>
          <p:spPr>
            <a:xfrm>
              <a:off x="61356" y="4221088"/>
              <a:ext cx="15878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smtClean="0"/>
                <a:t>Interpolated LR</a:t>
              </a:r>
              <a:endParaRPr lang="en-US" altLang="ko-KR" sz="16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60232" y="4221088"/>
              <a:ext cx="4491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smtClean="0"/>
                <a:t>HR</a:t>
              </a:r>
              <a:endParaRPr lang="en-US" altLang="ko-KR" sz="1600" dirty="0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55873" y="4589567"/>
              <a:ext cx="7322286" cy="1640831"/>
              <a:chOff x="-612278" y="3638559"/>
              <a:chExt cx="13957941" cy="3127796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905553" y="3638559"/>
                <a:ext cx="2977052" cy="3106286"/>
                <a:chOff x="13687003" y="-1552664"/>
                <a:chExt cx="2977052" cy="3106286"/>
              </a:xfrm>
            </p:grpSpPr>
            <p:sp>
              <p:nvSpPr>
                <p:cNvPr id="115" name="직사각형 114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평행 사변형 340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7" name="직선 연결선 341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직사각형 117"/>
                <p:cNvSpPr>
                  <a:spLocks noChangeAspect="1"/>
                </p:cNvSpPr>
                <p:nvPr/>
              </p:nvSpPr>
              <p:spPr>
                <a:xfrm>
                  <a:off x="14144055" y="-1259999"/>
                  <a:ext cx="2520000" cy="2519999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FFFF00">
                    <a:alpha val="69000"/>
                  </a:srgb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0" name="직선 연결선 344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345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그룹 15"/>
              <p:cNvGrpSpPr/>
              <p:nvPr/>
            </p:nvGrpSpPr>
            <p:grpSpPr>
              <a:xfrm>
                <a:off x="1913665" y="3644722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108" name="직사각형 107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평행 사변형 333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0" name="직선 연결선 334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직사각형 110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3" name="직선 연결선 337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338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2278" y="3932754"/>
                <a:ext cx="2520000" cy="25200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grpSp>
            <p:nvGrpSpPr>
              <p:cNvPr id="21" name="그룹 20"/>
              <p:cNvGrpSpPr/>
              <p:nvPr/>
            </p:nvGrpSpPr>
            <p:grpSpPr>
              <a:xfrm>
                <a:off x="6470631" y="4948890"/>
                <a:ext cx="370080" cy="72000"/>
                <a:chOff x="6192639" y="4948890"/>
                <a:chExt cx="370080" cy="72000"/>
              </a:xfrm>
            </p:grpSpPr>
            <p:sp>
              <p:nvSpPr>
                <p:cNvPr id="105" name="타원 104"/>
                <p:cNvSpPr>
                  <a:spLocks noChangeAspect="1"/>
                </p:cNvSpPr>
                <p:nvPr/>
              </p:nvSpPr>
              <p:spPr>
                <a:xfrm>
                  <a:off x="619263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/>
                <p:cNvSpPr>
                  <a:spLocks noChangeAspect="1"/>
                </p:cNvSpPr>
                <p:nvPr/>
              </p:nvSpPr>
              <p:spPr>
                <a:xfrm>
                  <a:off x="634167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/>
                <p:cNvSpPr>
                  <a:spLocks noChangeAspect="1"/>
                </p:cNvSpPr>
                <p:nvPr/>
              </p:nvSpPr>
              <p:spPr>
                <a:xfrm>
                  <a:off x="649071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5663" y="3947049"/>
                <a:ext cx="2520000" cy="2519999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grpSp>
            <p:nvGrpSpPr>
              <p:cNvPr id="25" name="그룹 24"/>
              <p:cNvGrpSpPr/>
              <p:nvPr/>
            </p:nvGrpSpPr>
            <p:grpSpPr>
              <a:xfrm>
                <a:off x="7188991" y="3653906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96" name="직사각형 95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평행 사변형 321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8" name="직선 연결선 322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직사각형 98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1" name="직선 연결선 325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326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/>
              <p:cNvGrpSpPr/>
              <p:nvPr/>
            </p:nvGrpSpPr>
            <p:grpSpPr>
              <a:xfrm>
                <a:off x="8197103" y="3660069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89" name="직사각형 88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평행 사변형 314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1" name="직선 연결선 315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직사각형 91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4" name="직선 연결선 318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319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그룹 26"/>
              <p:cNvGrpSpPr/>
              <p:nvPr/>
            </p:nvGrpSpPr>
            <p:grpSpPr>
              <a:xfrm>
                <a:off x="195034" y="4607302"/>
                <a:ext cx="3206438" cy="673100"/>
                <a:chOff x="215975" y="4079155"/>
                <a:chExt cx="3206438" cy="673100"/>
              </a:xfrm>
            </p:grpSpPr>
            <p:cxnSp>
              <p:nvCxnSpPr>
                <p:cNvPr id="73" name="직선 연결선 297"/>
                <p:cNvCxnSpPr/>
                <p:nvPr/>
              </p:nvCxnSpPr>
              <p:spPr>
                <a:xfrm>
                  <a:off x="2466503" y="4423960"/>
                  <a:ext cx="900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1918481" y="4370514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>
                  <a:spLocks noChangeAspect="1"/>
                </p:cNvSpPr>
                <p:nvPr/>
              </p:nvSpPr>
              <p:spPr>
                <a:xfrm>
                  <a:off x="1826805" y="4277526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6" name="직선 연결선 300"/>
                <p:cNvCxnSpPr/>
                <p:nvPr/>
              </p:nvCxnSpPr>
              <p:spPr>
                <a:xfrm>
                  <a:off x="1908321" y="4329936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301"/>
                <p:cNvCxnSpPr/>
                <p:nvPr/>
              </p:nvCxnSpPr>
              <p:spPr>
                <a:xfrm>
                  <a:off x="1909464" y="4583870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302"/>
                <p:cNvCxnSpPr/>
                <p:nvPr/>
              </p:nvCxnSpPr>
              <p:spPr>
                <a:xfrm>
                  <a:off x="2030303" y="4495986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303"/>
                <p:cNvCxnSpPr/>
                <p:nvPr/>
              </p:nvCxnSpPr>
              <p:spPr>
                <a:xfrm>
                  <a:off x="2030303" y="4241005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직사각형 79"/>
                <p:cNvSpPr>
                  <a:spLocks noChangeAspect="1"/>
                </p:cNvSpPr>
                <p:nvPr/>
              </p:nvSpPr>
              <p:spPr>
                <a:xfrm>
                  <a:off x="2309292" y="4281511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/>
                <p:cNvSpPr/>
                <p:nvPr/>
              </p:nvSpPr>
              <p:spPr>
                <a:xfrm>
                  <a:off x="2397135" y="4370514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>
                  <a:off x="2915657" y="4377762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82"/>
                <p:cNvSpPr>
                  <a:spLocks noChangeAspect="1"/>
                </p:cNvSpPr>
                <p:nvPr/>
              </p:nvSpPr>
              <p:spPr>
                <a:xfrm>
                  <a:off x="215975" y="4140601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308"/>
                <p:cNvCxnSpPr/>
                <p:nvPr/>
              </p:nvCxnSpPr>
              <p:spPr>
                <a:xfrm flipV="1">
                  <a:off x="368919" y="4609382"/>
                  <a:ext cx="1520825" cy="14287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309"/>
                <p:cNvCxnSpPr/>
                <p:nvPr/>
              </p:nvCxnSpPr>
              <p:spPr>
                <a:xfrm>
                  <a:off x="375269" y="4225205"/>
                  <a:ext cx="1514475" cy="9842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310"/>
                <p:cNvCxnSpPr/>
                <p:nvPr/>
              </p:nvCxnSpPr>
              <p:spPr>
                <a:xfrm>
                  <a:off x="613394" y="4079155"/>
                  <a:ext cx="1397000" cy="15557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311"/>
                <p:cNvCxnSpPr/>
                <p:nvPr/>
              </p:nvCxnSpPr>
              <p:spPr>
                <a:xfrm flipV="1">
                  <a:off x="619744" y="4514130"/>
                  <a:ext cx="1390650" cy="7937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타원 87"/>
                <p:cNvSpPr/>
                <p:nvPr/>
              </p:nvSpPr>
              <p:spPr>
                <a:xfrm>
                  <a:off x="3328813" y="4374863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8" name="그룹 27"/>
              <p:cNvGrpSpPr/>
              <p:nvPr/>
            </p:nvGrpSpPr>
            <p:grpSpPr>
              <a:xfrm>
                <a:off x="3017058" y="4803778"/>
                <a:ext cx="244630" cy="244630"/>
                <a:chOff x="13542817" y="761334"/>
                <a:chExt cx="540221" cy="540221"/>
              </a:xfrm>
            </p:grpSpPr>
            <p:sp>
              <p:nvSpPr>
                <p:cNvPr id="70" name="타원 69"/>
                <p:cNvSpPr/>
                <p:nvPr/>
              </p:nvSpPr>
              <p:spPr>
                <a:xfrm>
                  <a:off x="13542817" y="761334"/>
                  <a:ext cx="540221" cy="54022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1" name="직선 연결선 295"/>
                <p:cNvCxnSpPr/>
                <p:nvPr/>
              </p:nvCxnSpPr>
              <p:spPr>
                <a:xfrm>
                  <a:off x="13552839" y="1097502"/>
                  <a:ext cx="28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296"/>
                <p:cNvCxnSpPr/>
                <p:nvPr/>
              </p:nvCxnSpPr>
              <p:spPr>
                <a:xfrm rot="8100000">
                  <a:off x="13786519" y="993462"/>
                  <a:ext cx="28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/>
              <p:cNvGrpSpPr/>
              <p:nvPr/>
            </p:nvGrpSpPr>
            <p:grpSpPr>
              <a:xfrm>
                <a:off x="3084039" y="4607302"/>
                <a:ext cx="2718528" cy="673100"/>
                <a:chOff x="3168303" y="3935139"/>
                <a:chExt cx="2718528" cy="673100"/>
              </a:xfrm>
            </p:grpSpPr>
            <p:cxnSp>
              <p:nvCxnSpPr>
                <p:cNvPr id="56" name="직선 연결선 280"/>
                <p:cNvCxnSpPr/>
                <p:nvPr/>
              </p:nvCxnSpPr>
              <p:spPr>
                <a:xfrm>
                  <a:off x="3565722" y="3935139"/>
                  <a:ext cx="1397000" cy="15557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281"/>
                <p:cNvCxnSpPr/>
                <p:nvPr/>
              </p:nvCxnSpPr>
              <p:spPr>
                <a:xfrm>
                  <a:off x="5418831" y="4282963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타원 57"/>
                <p:cNvSpPr/>
                <p:nvPr/>
              </p:nvSpPr>
              <p:spPr>
                <a:xfrm>
                  <a:off x="4870809" y="422649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>
                  <a:spLocks noChangeAspect="1"/>
                </p:cNvSpPr>
                <p:nvPr/>
              </p:nvSpPr>
              <p:spPr>
                <a:xfrm>
                  <a:off x="4779133" y="4133510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0" name="직선 연결선 284"/>
                <p:cNvCxnSpPr/>
                <p:nvPr/>
              </p:nvCxnSpPr>
              <p:spPr>
                <a:xfrm>
                  <a:off x="4860649" y="418592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285"/>
                <p:cNvCxnSpPr/>
                <p:nvPr/>
              </p:nvCxnSpPr>
              <p:spPr>
                <a:xfrm>
                  <a:off x="4861792" y="4439854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286"/>
                <p:cNvCxnSpPr/>
                <p:nvPr/>
              </p:nvCxnSpPr>
              <p:spPr>
                <a:xfrm>
                  <a:off x="4982631" y="435197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287"/>
                <p:cNvCxnSpPr/>
                <p:nvPr/>
              </p:nvCxnSpPr>
              <p:spPr>
                <a:xfrm>
                  <a:off x="4982631" y="4096989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/>
                <p:cNvSpPr>
                  <a:spLocks noChangeAspect="1"/>
                </p:cNvSpPr>
                <p:nvPr/>
              </p:nvSpPr>
              <p:spPr>
                <a:xfrm>
                  <a:off x="5261620" y="4137495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5349463" y="422649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/>
                <p:cNvSpPr>
                  <a:spLocks noChangeAspect="1"/>
                </p:cNvSpPr>
                <p:nvPr/>
              </p:nvSpPr>
              <p:spPr>
                <a:xfrm>
                  <a:off x="3168303" y="3996585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7" name="직선 연결선 291"/>
                <p:cNvCxnSpPr/>
                <p:nvPr/>
              </p:nvCxnSpPr>
              <p:spPr>
                <a:xfrm flipV="1">
                  <a:off x="3321247" y="4465366"/>
                  <a:ext cx="1520825" cy="142873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292"/>
                <p:cNvCxnSpPr/>
                <p:nvPr/>
              </p:nvCxnSpPr>
              <p:spPr>
                <a:xfrm>
                  <a:off x="3327597" y="4081189"/>
                  <a:ext cx="1514475" cy="9842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293"/>
                <p:cNvCxnSpPr/>
                <p:nvPr/>
              </p:nvCxnSpPr>
              <p:spPr>
                <a:xfrm flipV="1">
                  <a:off x="3572072" y="4370114"/>
                  <a:ext cx="1390650" cy="7937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그룹 29"/>
              <p:cNvGrpSpPr/>
              <p:nvPr/>
            </p:nvGrpSpPr>
            <p:grpSpPr>
              <a:xfrm>
                <a:off x="7800935" y="4766459"/>
                <a:ext cx="1977815" cy="342865"/>
                <a:chOff x="7800935" y="4766459"/>
                <a:chExt cx="1977815" cy="342865"/>
              </a:xfrm>
            </p:grpSpPr>
            <p:grpSp>
              <p:nvGrpSpPr>
                <p:cNvPr id="39" name="그룹 38"/>
                <p:cNvGrpSpPr/>
                <p:nvPr/>
              </p:nvGrpSpPr>
              <p:grpSpPr>
                <a:xfrm>
                  <a:off x="9421399" y="4802512"/>
                  <a:ext cx="244630" cy="244630"/>
                  <a:chOff x="13542817" y="761334"/>
                  <a:chExt cx="540221" cy="540221"/>
                </a:xfrm>
              </p:grpSpPr>
              <p:sp>
                <p:nvSpPr>
                  <p:cNvPr id="53" name="타원 52"/>
                  <p:cNvSpPr/>
                  <p:nvPr/>
                </p:nvSpPr>
                <p:spPr>
                  <a:xfrm>
                    <a:off x="13542817" y="761334"/>
                    <a:ext cx="540221" cy="5402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4" name="직선 연결선 278"/>
                  <p:cNvCxnSpPr/>
                  <p:nvPr/>
                </p:nvCxnSpPr>
                <p:spPr>
                  <a:xfrm>
                    <a:off x="13552839" y="1097502"/>
                    <a:ext cx="288000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연결선 279"/>
                  <p:cNvCxnSpPr/>
                  <p:nvPr/>
                </p:nvCxnSpPr>
                <p:spPr>
                  <a:xfrm rot="8100000">
                    <a:off x="13786519" y="993462"/>
                    <a:ext cx="288000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직선 연결선 264"/>
                <p:cNvCxnSpPr/>
                <p:nvPr/>
              </p:nvCxnSpPr>
              <p:spPr>
                <a:xfrm>
                  <a:off x="8776553" y="4949414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타원 40"/>
                <p:cNvSpPr/>
                <p:nvPr/>
              </p:nvSpPr>
              <p:spPr>
                <a:xfrm>
                  <a:off x="8228531" y="489596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>
                  <a:spLocks noChangeAspect="1"/>
                </p:cNvSpPr>
                <p:nvPr/>
              </p:nvSpPr>
              <p:spPr>
                <a:xfrm>
                  <a:off x="8136855" y="4802980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3" name="직선 연결선 267"/>
                <p:cNvCxnSpPr/>
                <p:nvPr/>
              </p:nvCxnSpPr>
              <p:spPr>
                <a:xfrm>
                  <a:off x="8218371" y="485539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268"/>
                <p:cNvCxnSpPr/>
                <p:nvPr/>
              </p:nvCxnSpPr>
              <p:spPr>
                <a:xfrm>
                  <a:off x="8219514" y="5109324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269"/>
                <p:cNvCxnSpPr/>
                <p:nvPr/>
              </p:nvCxnSpPr>
              <p:spPr>
                <a:xfrm>
                  <a:off x="8340353" y="502144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270"/>
                <p:cNvCxnSpPr/>
                <p:nvPr/>
              </p:nvCxnSpPr>
              <p:spPr>
                <a:xfrm>
                  <a:off x="8340353" y="4766459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직사각형 46"/>
                <p:cNvSpPr>
                  <a:spLocks noChangeAspect="1"/>
                </p:cNvSpPr>
                <p:nvPr/>
              </p:nvSpPr>
              <p:spPr>
                <a:xfrm>
                  <a:off x="8619342" y="4806965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8707185" y="489596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9218878" y="4899650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0" name="직선 연결선 274"/>
                <p:cNvCxnSpPr/>
                <p:nvPr/>
              </p:nvCxnSpPr>
              <p:spPr>
                <a:xfrm>
                  <a:off x="9263191" y="4953878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타원 50"/>
                <p:cNvSpPr/>
                <p:nvPr/>
              </p:nvSpPr>
              <p:spPr>
                <a:xfrm>
                  <a:off x="9685150" y="4902824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2" name="직선 연결선 276"/>
                <p:cNvCxnSpPr/>
                <p:nvPr/>
              </p:nvCxnSpPr>
              <p:spPr>
                <a:xfrm>
                  <a:off x="7800935" y="4953878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/>
              <p:cNvGrpSpPr/>
              <p:nvPr/>
            </p:nvGrpSpPr>
            <p:grpSpPr>
              <a:xfrm>
                <a:off x="9463479" y="4586982"/>
                <a:ext cx="2411517" cy="673101"/>
                <a:chOff x="9483799" y="4607302"/>
                <a:chExt cx="2411517" cy="673101"/>
              </a:xfrm>
            </p:grpSpPr>
            <p:sp>
              <p:nvSpPr>
                <p:cNvPr id="32" name="타원 31"/>
                <p:cNvSpPr/>
                <p:nvPr/>
              </p:nvSpPr>
              <p:spPr>
                <a:xfrm>
                  <a:off x="11718660" y="4898661"/>
                  <a:ext cx="93600" cy="9360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>
                  <a:spLocks noChangeAspect="1"/>
                </p:cNvSpPr>
                <p:nvPr/>
              </p:nvSpPr>
              <p:spPr>
                <a:xfrm>
                  <a:off x="11629165" y="4805673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70C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>
                  <a:spLocks noChangeAspect="1"/>
                </p:cNvSpPr>
                <p:nvPr/>
              </p:nvSpPr>
              <p:spPr>
                <a:xfrm>
                  <a:off x="9483799" y="4668748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0070C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5" name="직선 연결선 259"/>
                <p:cNvCxnSpPr/>
                <p:nvPr/>
              </p:nvCxnSpPr>
              <p:spPr>
                <a:xfrm flipV="1">
                  <a:off x="9636743" y="5102677"/>
                  <a:ext cx="2076160" cy="1777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260"/>
                <p:cNvCxnSpPr/>
                <p:nvPr/>
              </p:nvCxnSpPr>
              <p:spPr>
                <a:xfrm>
                  <a:off x="9643093" y="4753352"/>
                  <a:ext cx="2055840" cy="11437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261"/>
                <p:cNvCxnSpPr/>
                <p:nvPr/>
              </p:nvCxnSpPr>
              <p:spPr>
                <a:xfrm>
                  <a:off x="9881218" y="4607302"/>
                  <a:ext cx="1939635" cy="17787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262"/>
                <p:cNvCxnSpPr/>
                <p:nvPr/>
              </p:nvCxnSpPr>
              <p:spPr>
                <a:xfrm flipV="1">
                  <a:off x="9887568" y="5045527"/>
                  <a:ext cx="1945985" cy="761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9298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Approach </a:t>
            </a:r>
            <a:r>
              <a:rPr lang="en-US" altLang="ko-KR" sz="2400" dirty="0" smtClean="0"/>
              <a:t>for</a:t>
            </a:r>
            <a:r>
              <a:rPr lang="en-US" altLang="ko-KR" dirty="0" smtClean="0"/>
              <a:t> fast convergence</a:t>
            </a:r>
            <a:endParaRPr lang="ko-KR" altLang="en-US" dirty="0">
              <a:solidFill>
                <a:srgbClr val="C1EEFF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60903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28721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96539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64357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375620" y="5646009"/>
            <a:ext cx="576064" cy="144016"/>
            <a:chOff x="5076056" y="5517232"/>
            <a:chExt cx="576064" cy="144016"/>
          </a:xfrm>
          <a:solidFill>
            <a:srgbClr val="FFFF00"/>
          </a:solidFill>
        </p:grpSpPr>
        <p:sp>
          <p:nvSpPr>
            <p:cNvPr id="4" name="타원 3"/>
            <p:cNvSpPr/>
            <p:nvPr/>
          </p:nvSpPr>
          <p:spPr>
            <a:xfrm>
              <a:off x="5076056" y="5517232"/>
              <a:ext cx="144016" cy="144016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292080" y="5517232"/>
              <a:ext cx="144016" cy="144016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508104" y="5517232"/>
              <a:ext cx="144016" cy="144016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138757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06575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74393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242211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1987623" y="1556952"/>
            <a:ext cx="6336704" cy="2808152"/>
            <a:chOff x="683568" y="1340928"/>
            <a:chExt cx="8064896" cy="3312208"/>
          </a:xfrm>
        </p:grpSpPr>
        <p:pic>
          <p:nvPicPr>
            <p:cNvPr id="4103" name="Picture 7" descr="C:\Users\LEE\Dropbox\CV\dataset\res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464" y="3213136"/>
              <a:ext cx="1440000" cy="144000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LEE\Dropbox\CV\dataset\Set5\bicbaby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6679" y="3393136"/>
              <a:ext cx="1080000" cy="108000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LEE\Dropbox\CV\dataset\Set5\baby_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725" y="3393136"/>
              <a:ext cx="1080000" cy="108000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오른쪽 화살표 26"/>
            <p:cNvSpPr/>
            <p:nvPr/>
          </p:nvSpPr>
          <p:spPr>
            <a:xfrm rot="1375434">
              <a:off x="2953726" y="3438986"/>
              <a:ext cx="1192223" cy="360040"/>
            </a:xfrm>
            <a:prstGeom prst="rightArrow">
              <a:avLst/>
            </a:prstGeom>
            <a:solidFill>
              <a:srgbClr val="FEB80A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오른쪽 화살표 27"/>
            <p:cNvSpPr/>
            <p:nvPr/>
          </p:nvSpPr>
          <p:spPr>
            <a:xfrm rot="20228951" flipV="1">
              <a:off x="2953813" y="2061283"/>
              <a:ext cx="1192010" cy="360040"/>
            </a:xfrm>
            <a:prstGeom prst="rightArrow">
              <a:avLst/>
            </a:prstGeom>
            <a:solidFill>
              <a:srgbClr val="FEB80A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683568" y="2215051"/>
              <a:ext cx="2175098" cy="1821730"/>
              <a:chOff x="1172766" y="2070875"/>
              <a:chExt cx="2175098" cy="1821730"/>
            </a:xfrm>
          </p:grpSpPr>
          <p:pic>
            <p:nvPicPr>
              <p:cNvPr id="6" name="Picture 4" descr="C:\Users\LEE\Dropbox\CV\dataset\Set5\bicbaby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0315" y="2070875"/>
                <a:ext cx="1440000" cy="1440000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1172766" y="3529583"/>
                <a:ext cx="2175098" cy="36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Low resolution (LR)</a:t>
                </a:r>
                <a:endParaRPr lang="ko-KR" altLang="en-US" sz="1400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2818485" y="2689916"/>
              <a:ext cx="16963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Learn</a:t>
              </a:r>
              <a:endParaRPr lang="ko-KR" altLang="en-US" sz="2800" b="1" dirty="0"/>
            </a:p>
          </p:txBody>
        </p:sp>
        <p:sp>
          <p:nvSpPr>
            <p:cNvPr id="7" name="곱셈 기호 6"/>
            <p:cNvSpPr/>
            <p:nvPr/>
          </p:nvSpPr>
          <p:spPr>
            <a:xfrm rot="20414730">
              <a:off x="2963775" y="1644405"/>
              <a:ext cx="1159554" cy="1240371"/>
            </a:xfrm>
            <a:prstGeom prst="mathMultiply">
              <a:avLst>
                <a:gd name="adj1" fmla="val 1478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290969" y="1340928"/>
              <a:ext cx="2297255" cy="1829444"/>
              <a:chOff x="4506993" y="1340928"/>
              <a:chExt cx="2297255" cy="1829444"/>
            </a:xfrm>
          </p:grpSpPr>
          <p:pic>
            <p:nvPicPr>
              <p:cNvPr id="4098" name="Picture 2" descr="C:\Users\LEE\Dropbox\CV\dataset\Set5\baby_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5620" y="1340928"/>
                <a:ext cx="1440000" cy="1440000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4506993" y="2807350"/>
                <a:ext cx="2297255" cy="36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High resolution (HR)</a:t>
                </a:r>
                <a:endParaRPr lang="ko-KR" altLang="en-US" sz="1400" dirty="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5272462" y="3753116"/>
              <a:ext cx="360040" cy="360040"/>
              <a:chOff x="5386348" y="3753116"/>
              <a:chExt cx="360040" cy="360040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5386348" y="3753116"/>
                <a:ext cx="360040" cy="3600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뺄셈 기호 15"/>
              <p:cNvSpPr/>
              <p:nvPr/>
            </p:nvSpPr>
            <p:spPr>
              <a:xfrm>
                <a:off x="5394435" y="3753471"/>
                <a:ext cx="343866" cy="359330"/>
              </a:xfrm>
              <a:prstGeom prst="mathMinus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등호 30"/>
            <p:cNvSpPr/>
            <p:nvPr/>
          </p:nvSpPr>
          <p:spPr>
            <a:xfrm>
              <a:off x="6660232" y="3735775"/>
              <a:ext cx="576064" cy="413305"/>
            </a:xfrm>
            <a:prstGeom prst="mathEqual">
              <a:avLst>
                <a:gd name="adj1" fmla="val 23520"/>
                <a:gd name="adj2" fmla="val 23283"/>
              </a:avLst>
            </a:prstGeom>
            <a:solidFill>
              <a:srgbClr val="FEB80A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내용 개체 틀 2"/>
          <p:cNvSpPr>
            <a:spLocks noGrp="1"/>
          </p:cNvSpPr>
          <p:nvPr>
            <p:ph idx="1"/>
          </p:nvPr>
        </p:nvSpPr>
        <p:spPr>
          <a:xfrm>
            <a:off x="395536" y="1356728"/>
            <a:ext cx="8748464" cy="5600664"/>
          </a:xfrm>
        </p:spPr>
        <p:txBody>
          <a:bodyPr/>
          <a:lstStyle/>
          <a:p>
            <a:r>
              <a:rPr lang="en-US" altLang="ko-KR" dirty="0">
                <a:solidFill>
                  <a:srgbClr val="F79646"/>
                </a:solidFill>
              </a:rPr>
              <a:t>R</a:t>
            </a:r>
            <a:r>
              <a:rPr lang="en-US" altLang="ko-KR" dirty="0" smtClean="0">
                <a:solidFill>
                  <a:srgbClr val="F79646"/>
                </a:solidFill>
              </a:rPr>
              <a:t>esidual</a:t>
            </a:r>
            <a:r>
              <a:rPr lang="en-US" altLang="ko-KR" dirty="0" smtClean="0"/>
              <a:t> image learning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>
                <a:solidFill>
                  <a:srgbClr val="F79646"/>
                </a:solidFill>
              </a:rPr>
              <a:t>G</a:t>
            </a:r>
            <a:r>
              <a:rPr lang="en-US" altLang="ko-KR" dirty="0" smtClean="0">
                <a:solidFill>
                  <a:srgbClr val="F79646"/>
                </a:solidFill>
              </a:rPr>
              <a:t>radient clipping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34" name="자유형 33"/>
          <p:cNvSpPr/>
          <p:nvPr/>
        </p:nvSpPr>
        <p:spPr>
          <a:xfrm>
            <a:off x="5801158" y="4742581"/>
            <a:ext cx="1895475" cy="630635"/>
          </a:xfrm>
          <a:custGeom>
            <a:avLst/>
            <a:gdLst>
              <a:gd name="connsiteX0" fmla="*/ 0 w 1895475"/>
              <a:gd name="connsiteY0" fmla="*/ 628650 h 630635"/>
              <a:gd name="connsiteX1" fmla="*/ 1057275 w 1895475"/>
              <a:gd name="connsiteY1" fmla="*/ 533400 h 630635"/>
              <a:gd name="connsiteX2" fmla="*/ 1895475 w 1895475"/>
              <a:gd name="connsiteY2" fmla="*/ 0 h 63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5475" h="630635">
                <a:moveTo>
                  <a:pt x="0" y="628650"/>
                </a:moveTo>
                <a:cubicBezTo>
                  <a:pt x="370681" y="633412"/>
                  <a:pt x="741362" y="638175"/>
                  <a:pt x="1057275" y="533400"/>
                </a:cubicBezTo>
                <a:cubicBezTo>
                  <a:pt x="1373188" y="428625"/>
                  <a:pt x="1634331" y="214312"/>
                  <a:pt x="1895475" y="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 flipV="1">
            <a:off x="5801158" y="6165304"/>
            <a:ext cx="1895475" cy="630635"/>
          </a:xfrm>
          <a:custGeom>
            <a:avLst/>
            <a:gdLst>
              <a:gd name="connsiteX0" fmla="*/ 0 w 1895475"/>
              <a:gd name="connsiteY0" fmla="*/ 628650 h 630635"/>
              <a:gd name="connsiteX1" fmla="*/ 1057275 w 1895475"/>
              <a:gd name="connsiteY1" fmla="*/ 533400 h 630635"/>
              <a:gd name="connsiteX2" fmla="*/ 1895475 w 1895475"/>
              <a:gd name="connsiteY2" fmla="*/ 0 h 63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5475" h="630635">
                <a:moveTo>
                  <a:pt x="0" y="628650"/>
                </a:moveTo>
                <a:cubicBezTo>
                  <a:pt x="370681" y="633412"/>
                  <a:pt x="741362" y="638175"/>
                  <a:pt x="1057275" y="533400"/>
                </a:cubicBezTo>
                <a:cubicBezTo>
                  <a:pt x="1373188" y="428625"/>
                  <a:pt x="1634331" y="214312"/>
                  <a:pt x="1895475" y="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7" name="Picture 11" descr="cut, cutter, cutting, hair, scissor, scissors, sclssor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71487">
            <a:off x="6846126" y="4819584"/>
            <a:ext cx="583762" cy="5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1" descr="cut, cutter, cutting, hair, scissor, scissors, sclssor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34659">
            <a:off x="6788207" y="6089944"/>
            <a:ext cx="583762" cy="5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5801158" y="5373216"/>
            <a:ext cx="2303110" cy="792088"/>
          </a:xfrm>
          <a:prstGeom prst="rect">
            <a:avLst/>
          </a:prstGeom>
          <a:solidFill>
            <a:srgbClr val="FF66F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796136" y="5579948"/>
            <a:ext cx="2308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clipped gradient flow</a:t>
            </a:r>
            <a:endParaRPr lang="en-US" altLang="ko-KR" dirty="0"/>
          </a:p>
        </p:txBody>
      </p:sp>
      <p:sp>
        <p:nvSpPr>
          <p:cNvPr id="48" name="직사각형 47"/>
          <p:cNvSpPr/>
          <p:nvPr/>
        </p:nvSpPr>
        <p:spPr>
          <a:xfrm>
            <a:off x="8172400" y="557994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79646"/>
                </a:solidFill>
              </a:rPr>
              <a:t>L2 loss</a:t>
            </a:r>
            <a:endParaRPr lang="en-US" altLang="ko-KR" b="1" dirty="0">
              <a:solidFill>
                <a:srgbClr val="F79646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55776" y="6525344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Conv / </a:t>
            </a:r>
            <a:r>
              <a:rPr lang="en-US" altLang="ko-KR" dirty="0" err="1" smtClean="0"/>
              <a:t>ReLu</a:t>
            </a:r>
            <a:r>
              <a:rPr lang="en-US" altLang="ko-KR" dirty="0"/>
              <a:t> </a:t>
            </a:r>
            <a:r>
              <a:rPr lang="en-US" altLang="ko-KR" dirty="0" smtClean="0"/>
              <a:t>layer(s)</a:t>
            </a:r>
            <a:endParaRPr lang="en-US" altLang="ko-KR" dirty="0"/>
          </a:p>
        </p:txBody>
      </p:sp>
      <p:sp>
        <p:nvSpPr>
          <p:cNvPr id="50" name="직사각형 49"/>
          <p:cNvSpPr/>
          <p:nvPr/>
        </p:nvSpPr>
        <p:spPr>
          <a:xfrm rot="1149247">
            <a:off x="7645768" y="2617289"/>
            <a:ext cx="144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Very sparse!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334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>
            <a:spLocks noGrp="1"/>
          </p:cNvSpPr>
          <p:nvPr>
            <p:ph idx="1"/>
          </p:nvPr>
        </p:nvSpPr>
        <p:spPr>
          <a:xfrm>
            <a:off x="395536" y="1356728"/>
            <a:ext cx="8748464" cy="5600664"/>
          </a:xfrm>
        </p:spPr>
        <p:txBody>
          <a:bodyPr/>
          <a:lstStyle/>
          <a:p>
            <a:r>
              <a:rPr lang="en-US" altLang="ko-KR" dirty="0" smtClean="0"/>
              <a:t>Train a single convolutional network to learn and handle multi-scale SR</a:t>
            </a:r>
          </a:p>
          <a:p>
            <a:pPr lvl="1"/>
            <a:r>
              <a:rPr lang="en-US" altLang="ko-KR" dirty="0" smtClean="0"/>
              <a:t>Different scale </a:t>
            </a:r>
            <a:r>
              <a:rPr lang="en-US" altLang="ko-KR" dirty="0" smtClean="0">
                <a:solidFill>
                  <a:srgbClr val="F79646"/>
                </a:solidFill>
              </a:rPr>
              <a:t>helps</a:t>
            </a:r>
            <a:r>
              <a:rPr lang="en-US" altLang="ko-KR" dirty="0" smtClean="0"/>
              <a:t> each other ! </a:t>
            </a:r>
          </a:p>
          <a:p>
            <a:pPr lvl="1"/>
            <a:r>
              <a:rPr lang="en-US" altLang="ko-KR" dirty="0" smtClean="0"/>
              <a:t>Learns to upscale with inter-scale factor !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Approach </a:t>
            </a:r>
            <a:r>
              <a:rPr lang="en-US" altLang="ko-KR" sz="2400" dirty="0"/>
              <a:t>for</a:t>
            </a:r>
            <a:r>
              <a:rPr lang="en-US" altLang="ko-KR" dirty="0"/>
              <a:t> </a:t>
            </a:r>
            <a:r>
              <a:rPr lang="en-US" altLang="ko-KR" dirty="0" smtClean="0"/>
              <a:t>Scales </a:t>
            </a:r>
            <a:endParaRPr lang="ko-KR" altLang="en-US" sz="2400" dirty="0">
              <a:solidFill>
                <a:srgbClr val="C1EEFF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03535" y="3429000"/>
            <a:ext cx="7008825" cy="3168352"/>
            <a:chOff x="539552" y="2924944"/>
            <a:chExt cx="7488832" cy="3672408"/>
          </a:xfrm>
        </p:grpSpPr>
        <p:sp>
          <p:nvSpPr>
            <p:cNvPr id="5" name="오른쪽 중괄호 4"/>
            <p:cNvSpPr/>
            <p:nvPr/>
          </p:nvSpPr>
          <p:spPr>
            <a:xfrm>
              <a:off x="3059832" y="3814440"/>
              <a:ext cx="720080" cy="2304256"/>
            </a:xfrm>
            <a:prstGeom prst="rightBrace">
              <a:avLst>
                <a:gd name="adj1" fmla="val 33907"/>
                <a:gd name="adj2" fmla="val 50000"/>
              </a:avLst>
            </a:prstGeom>
            <a:ln w="63500">
              <a:solidFill>
                <a:srgbClr val="FF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 descr="C:\Users\LEE\Dropbox\CV\dataset\Set5\butterfly_GT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606" y="5877352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C:\Users\LEE\Dropbox\CV\dataset\Set5\bird_GT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100" y="4581128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C:\Users\LEE\Dropbox\CV\dataset\SR91\000t35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924944"/>
              <a:ext cx="1829834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4422698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90516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58334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26152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5937415" y="4990069"/>
              <a:ext cx="576064" cy="144016"/>
              <a:chOff x="5076056" y="5517232"/>
              <a:chExt cx="576064" cy="144016"/>
            </a:xfrm>
            <a:solidFill>
              <a:srgbClr val="FFFF00"/>
            </a:solidFill>
          </p:grpSpPr>
          <p:sp>
            <p:nvSpPr>
              <p:cNvPr id="11" name="타원 10"/>
              <p:cNvSpPr/>
              <p:nvPr/>
            </p:nvSpPr>
            <p:spPr>
              <a:xfrm>
                <a:off x="5076056" y="5517232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292080" y="5517232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508104" y="5517232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6700552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068370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36188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804006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오른쪽 중괄호 2"/>
            <p:cNvSpPr/>
            <p:nvPr/>
          </p:nvSpPr>
          <p:spPr>
            <a:xfrm rot="16200000">
              <a:off x="5929567" y="2211811"/>
              <a:ext cx="564481" cy="3582352"/>
            </a:xfrm>
            <a:prstGeom prst="rightBrace">
              <a:avLst>
                <a:gd name="adj1" fmla="val 46558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92080" y="5867980"/>
              <a:ext cx="18918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/>
                <a:t>Our VDSR model</a:t>
              </a:r>
              <a:endParaRPr lang="en-US" altLang="ko-KR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24963" y="3277116"/>
              <a:ext cx="15953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smtClean="0"/>
                <a:t>20 layers</a:t>
              </a:r>
              <a:endParaRPr lang="en-US" altLang="ko-KR" sz="24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65411" y="3348281"/>
              <a:ext cx="6944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b="1" dirty="0" smtClean="0">
                  <a:solidFill>
                    <a:srgbClr val="F79646"/>
                  </a:solidFill>
                </a:rPr>
                <a:t>x2</a:t>
              </a:r>
              <a:endParaRPr lang="en-US" altLang="ko-KR" sz="2400" b="1" dirty="0">
                <a:solidFill>
                  <a:srgbClr val="F79646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37419" y="4788441"/>
              <a:ext cx="6944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b="1" dirty="0" smtClean="0">
                  <a:solidFill>
                    <a:srgbClr val="F79646"/>
                  </a:solidFill>
                </a:rPr>
                <a:t>x3</a:t>
              </a:r>
              <a:endParaRPr lang="en-US" altLang="ko-KR" sz="2400" b="1" dirty="0">
                <a:solidFill>
                  <a:srgbClr val="F79646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365411" y="5877272"/>
              <a:ext cx="6944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b="1" dirty="0" smtClean="0">
                  <a:solidFill>
                    <a:srgbClr val="F79646"/>
                  </a:solidFill>
                </a:rPr>
                <a:t>x4</a:t>
              </a:r>
              <a:endParaRPr lang="en-US" altLang="ko-KR" sz="2400" b="1" dirty="0">
                <a:solidFill>
                  <a:srgbClr val="F79646"/>
                </a:solidFill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3688854" y="4878685"/>
              <a:ext cx="504056" cy="192917"/>
            </a:xfrm>
            <a:prstGeom prst="rightArrow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027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Proposed model</a:t>
            </a:r>
            <a:endParaRPr lang="ko-KR" altLang="en-US" dirty="0"/>
          </a:p>
        </p:txBody>
      </p:sp>
      <p:sp>
        <p:nvSpPr>
          <p:cNvPr id="351" name="내용 개체 틀 2"/>
          <p:cNvSpPr>
            <a:spLocks noGrp="1"/>
          </p:cNvSpPr>
          <p:nvPr>
            <p:ph idx="1"/>
          </p:nvPr>
        </p:nvSpPr>
        <p:spPr>
          <a:xfrm>
            <a:off x="323528" y="4365104"/>
            <a:ext cx="8748464" cy="2357626"/>
          </a:xfrm>
        </p:spPr>
        <p:txBody>
          <a:bodyPr/>
          <a:lstStyle/>
          <a:p>
            <a:r>
              <a:rPr lang="en-US" altLang="ko-KR" dirty="0"/>
              <a:t>E</a:t>
            </a:r>
            <a:r>
              <a:rPr lang="en-US" altLang="ko-KR" dirty="0" smtClean="0"/>
              <a:t>xploits </a:t>
            </a:r>
            <a:r>
              <a:rPr lang="en-US" altLang="ko-KR" dirty="0" smtClean="0">
                <a:solidFill>
                  <a:srgbClr val="F79646"/>
                </a:solidFill>
              </a:rPr>
              <a:t>very deep CNN </a:t>
            </a:r>
            <a:r>
              <a:rPr lang="en-US" altLang="ko-KR" dirty="0" smtClean="0"/>
              <a:t>to SR</a:t>
            </a:r>
          </a:p>
          <a:p>
            <a:pPr lvl="1"/>
            <a:r>
              <a:rPr lang="en-US" altLang="ko-KR" dirty="0" smtClean="0">
                <a:solidFill>
                  <a:srgbClr val="F79646"/>
                </a:solidFill>
              </a:rPr>
              <a:t>20</a:t>
            </a:r>
            <a:r>
              <a:rPr lang="en-US" altLang="ko-KR" dirty="0" smtClean="0"/>
              <a:t> convolutional layers (</a:t>
            </a:r>
            <a:r>
              <a:rPr lang="en-US" altLang="ko-KR" dirty="0" smtClean="0">
                <a:solidFill>
                  <a:srgbClr val="F79646"/>
                </a:solidFill>
              </a:rPr>
              <a:t>41x41</a:t>
            </a:r>
            <a:r>
              <a:rPr lang="en-US" altLang="ko-KR" dirty="0" smtClean="0"/>
              <a:t> receptive field)</a:t>
            </a:r>
          </a:p>
          <a:p>
            <a:pPr lvl="1"/>
            <a:r>
              <a:rPr lang="en-US" altLang="ko-KR" dirty="0" smtClean="0"/>
              <a:t>64 channels,  </a:t>
            </a:r>
            <a:r>
              <a:rPr lang="en-US" altLang="ko-KR" dirty="0" smtClean="0">
                <a:solidFill>
                  <a:srgbClr val="F79646"/>
                </a:solidFill>
              </a:rPr>
              <a:t>3x3 filters </a:t>
            </a:r>
            <a:r>
              <a:rPr lang="en-US" altLang="ko-KR" dirty="0" smtClean="0"/>
              <a:t>in each convolutional layer</a:t>
            </a:r>
          </a:p>
          <a:p>
            <a:pPr lvl="1"/>
            <a:r>
              <a:rPr lang="en-US" altLang="ko-KR" dirty="0" smtClean="0">
                <a:solidFill>
                  <a:srgbClr val="F79646"/>
                </a:solidFill>
              </a:rPr>
              <a:t>Skip connection </a:t>
            </a:r>
            <a:r>
              <a:rPr lang="en-US" altLang="ko-KR" dirty="0" smtClean="0"/>
              <a:t>to learn </a:t>
            </a:r>
            <a:r>
              <a:rPr lang="en-US" altLang="ko-KR" dirty="0" smtClean="0">
                <a:solidFill>
                  <a:srgbClr val="F79646"/>
                </a:solidFill>
              </a:rPr>
              <a:t>residual only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79646"/>
                </a:solidFill>
              </a:rPr>
              <a:t>No dimension reduction </a:t>
            </a:r>
            <a:r>
              <a:rPr lang="en-US" altLang="ko-KR" dirty="0" smtClean="0"/>
              <a:t>such as pooling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marL="68263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33364" y="1556792"/>
            <a:ext cx="8938628" cy="2579241"/>
            <a:chOff x="-10652" y="3861048"/>
            <a:chExt cx="9047148" cy="2579241"/>
          </a:xfrm>
        </p:grpSpPr>
        <p:sp>
          <p:nvSpPr>
            <p:cNvPr id="347" name="직사각형 346"/>
            <p:cNvSpPr/>
            <p:nvPr/>
          </p:nvSpPr>
          <p:spPr>
            <a:xfrm>
              <a:off x="-10652" y="3861048"/>
              <a:ext cx="15878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smtClean="0"/>
                <a:t>Interpolated LR</a:t>
              </a:r>
              <a:endParaRPr lang="en-US" altLang="ko-KR" sz="1600" dirty="0"/>
            </a:p>
          </p:txBody>
        </p:sp>
        <p:sp>
          <p:nvSpPr>
            <p:cNvPr id="348" name="직사각형 347"/>
            <p:cNvSpPr/>
            <p:nvPr/>
          </p:nvSpPr>
          <p:spPr>
            <a:xfrm>
              <a:off x="8155286" y="3861048"/>
              <a:ext cx="4491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smtClean="0"/>
                <a:t>HR</a:t>
              </a:r>
              <a:endParaRPr lang="en-US" altLang="ko-KR" sz="1600" dirty="0"/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3542375" y="6101735"/>
              <a:ext cx="2037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smtClean="0"/>
                <a:t>Skip-connection way</a:t>
              </a:r>
              <a:endParaRPr lang="en-US" altLang="ko-KR" sz="1600" dirty="0"/>
            </a:p>
          </p:txBody>
        </p:sp>
        <p:sp>
          <p:nvSpPr>
            <p:cNvPr id="350" name="직사각형 349"/>
            <p:cNvSpPr/>
            <p:nvPr/>
          </p:nvSpPr>
          <p:spPr>
            <a:xfrm>
              <a:off x="6158163" y="3861048"/>
              <a:ext cx="16824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smtClean="0"/>
                <a:t>learned residual</a:t>
              </a:r>
              <a:endParaRPr lang="en-US" altLang="ko-KR" sz="1600" dirty="0"/>
            </a:p>
          </p:txBody>
        </p:sp>
        <p:grpSp>
          <p:nvGrpSpPr>
            <p:cNvPr id="239" name="그룹 238"/>
            <p:cNvGrpSpPr/>
            <p:nvPr/>
          </p:nvGrpSpPr>
          <p:grpSpPr>
            <a:xfrm>
              <a:off x="83865" y="4229527"/>
              <a:ext cx="8952631" cy="1778665"/>
              <a:chOff x="-612278" y="3638559"/>
              <a:chExt cx="17065747" cy="3390539"/>
            </a:xfrm>
          </p:grpSpPr>
          <p:grpSp>
            <p:nvGrpSpPr>
              <p:cNvPr id="240" name="그룹 239"/>
              <p:cNvGrpSpPr/>
              <p:nvPr/>
            </p:nvGrpSpPr>
            <p:grpSpPr>
              <a:xfrm>
                <a:off x="905553" y="3638559"/>
                <a:ext cx="2977052" cy="3106286"/>
                <a:chOff x="13687003" y="-1552664"/>
                <a:chExt cx="2977052" cy="3106286"/>
              </a:xfrm>
            </p:grpSpPr>
            <p:sp>
              <p:nvSpPr>
                <p:cNvPr id="340" name="직사각형 339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평행 사변형 340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2" name="직선 연결선 341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직사각형 342"/>
                <p:cNvSpPr>
                  <a:spLocks noChangeAspect="1"/>
                </p:cNvSpPr>
                <p:nvPr/>
              </p:nvSpPr>
              <p:spPr>
                <a:xfrm>
                  <a:off x="14144055" y="-1259999"/>
                  <a:ext cx="2520000" cy="2519999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FFFF00">
                    <a:alpha val="69000"/>
                  </a:srgb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5" name="직선 연결선 344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직선 연결선 345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그룹 240"/>
              <p:cNvGrpSpPr/>
              <p:nvPr/>
            </p:nvGrpSpPr>
            <p:grpSpPr>
              <a:xfrm>
                <a:off x="1913665" y="3644722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333" name="직사각형 332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4" name="평행 사변형 333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35" name="직선 연결선 334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6" name="직사각형 335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7" name="직사각형 336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38" name="직선 연결선 337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직선 연결선 338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오른쪽 화살표 241"/>
              <p:cNvSpPr/>
              <p:nvPr/>
            </p:nvSpPr>
            <p:spPr>
              <a:xfrm>
                <a:off x="14041326" y="5156890"/>
                <a:ext cx="540084" cy="288032"/>
              </a:xfrm>
              <a:prstGeom prst="rightArrow">
                <a:avLst>
                  <a:gd name="adj1" fmla="val 44709"/>
                  <a:gd name="adj2" fmla="val 7976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U자형 화살표 242"/>
              <p:cNvSpPr/>
              <p:nvPr/>
            </p:nvSpPr>
            <p:spPr>
              <a:xfrm flipV="1">
                <a:off x="568960" y="5804962"/>
                <a:ext cx="13171185" cy="1224136"/>
              </a:xfrm>
              <a:prstGeom prst="uturnArrow">
                <a:avLst>
                  <a:gd name="adj1" fmla="val 10618"/>
                  <a:gd name="adj2" fmla="val 13329"/>
                  <a:gd name="adj3" fmla="val 20331"/>
                  <a:gd name="adj4" fmla="val 43750"/>
                  <a:gd name="adj5" fmla="val 10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3561" y="3960386"/>
                <a:ext cx="2438400" cy="24384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pic>
            <p:nvPicPr>
              <p:cNvPr id="245" name="그림 24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2278" y="3932754"/>
                <a:ext cx="2520000" cy="25200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grpSp>
            <p:nvGrpSpPr>
              <p:cNvPr id="246" name="그룹 245"/>
              <p:cNvGrpSpPr/>
              <p:nvPr/>
            </p:nvGrpSpPr>
            <p:grpSpPr>
              <a:xfrm>
                <a:off x="6470631" y="4948890"/>
                <a:ext cx="370080" cy="72000"/>
                <a:chOff x="6192639" y="4948890"/>
                <a:chExt cx="370080" cy="72000"/>
              </a:xfrm>
            </p:grpSpPr>
            <p:sp>
              <p:nvSpPr>
                <p:cNvPr id="330" name="타원 329"/>
                <p:cNvSpPr>
                  <a:spLocks noChangeAspect="1"/>
                </p:cNvSpPr>
                <p:nvPr/>
              </p:nvSpPr>
              <p:spPr>
                <a:xfrm>
                  <a:off x="619263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타원 330"/>
                <p:cNvSpPr>
                  <a:spLocks noChangeAspect="1"/>
                </p:cNvSpPr>
                <p:nvPr/>
              </p:nvSpPr>
              <p:spPr>
                <a:xfrm>
                  <a:off x="634167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2" name="타원 331"/>
                <p:cNvSpPr>
                  <a:spLocks noChangeAspect="1"/>
                </p:cNvSpPr>
                <p:nvPr/>
              </p:nvSpPr>
              <p:spPr>
                <a:xfrm>
                  <a:off x="649071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7" name="그룹 246"/>
              <p:cNvGrpSpPr/>
              <p:nvPr/>
            </p:nvGrpSpPr>
            <p:grpSpPr>
              <a:xfrm>
                <a:off x="13213258" y="4940866"/>
                <a:ext cx="720080" cy="720080"/>
                <a:chOff x="13393390" y="3024386"/>
                <a:chExt cx="1044256" cy="1044256"/>
              </a:xfrm>
            </p:grpSpPr>
            <p:sp>
              <p:nvSpPr>
                <p:cNvPr id="328" name="덧셈 기호 327"/>
                <p:cNvSpPr/>
                <p:nvPr/>
              </p:nvSpPr>
              <p:spPr>
                <a:xfrm>
                  <a:off x="13465398" y="3096394"/>
                  <a:ext cx="900240" cy="900240"/>
                </a:xfrm>
                <a:prstGeom prst="mathPlus">
                  <a:avLst>
                    <a:gd name="adj1" fmla="val 1235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타원 328"/>
                <p:cNvSpPr/>
                <p:nvPr/>
              </p:nvSpPr>
              <p:spPr>
                <a:xfrm>
                  <a:off x="13393390" y="3024386"/>
                  <a:ext cx="1044256" cy="10442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8" name="오른쪽 화살표 247"/>
              <p:cNvSpPr/>
              <p:nvPr/>
            </p:nvSpPr>
            <p:spPr>
              <a:xfrm>
                <a:off x="12621877" y="5156890"/>
                <a:ext cx="540084" cy="288032"/>
              </a:xfrm>
              <a:prstGeom prst="rightArrow">
                <a:avLst>
                  <a:gd name="adj1" fmla="val 44709"/>
                  <a:gd name="adj2" fmla="val 7976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3469" y="3947049"/>
                <a:ext cx="2520000" cy="25200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grpSp>
            <p:nvGrpSpPr>
              <p:cNvPr id="250" name="그룹 249"/>
              <p:cNvGrpSpPr/>
              <p:nvPr/>
            </p:nvGrpSpPr>
            <p:grpSpPr>
              <a:xfrm>
                <a:off x="7188991" y="3653906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321" name="직사각형 320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평행 사변형 321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23" name="직선 연결선 322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직사각형 323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26" name="직선 연결선 325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직선 연결선 326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그룹 250"/>
              <p:cNvGrpSpPr/>
              <p:nvPr/>
            </p:nvGrpSpPr>
            <p:grpSpPr>
              <a:xfrm>
                <a:off x="8197103" y="3660069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314" name="직사각형 313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평행 사변형 314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16" name="직선 연결선 315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직사각형 316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" name="직사각형 317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19" name="직선 연결선 318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직선 연결선 319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그룹 251"/>
              <p:cNvGrpSpPr/>
              <p:nvPr/>
            </p:nvGrpSpPr>
            <p:grpSpPr>
              <a:xfrm>
                <a:off x="195034" y="4607302"/>
                <a:ext cx="3206438" cy="673100"/>
                <a:chOff x="215975" y="4079155"/>
                <a:chExt cx="3206438" cy="673100"/>
              </a:xfrm>
            </p:grpSpPr>
            <p:cxnSp>
              <p:nvCxnSpPr>
                <p:cNvPr id="298" name="직선 연결선 297"/>
                <p:cNvCxnSpPr/>
                <p:nvPr/>
              </p:nvCxnSpPr>
              <p:spPr>
                <a:xfrm>
                  <a:off x="2466503" y="4423960"/>
                  <a:ext cx="900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타원 298"/>
                <p:cNvSpPr/>
                <p:nvPr/>
              </p:nvSpPr>
              <p:spPr>
                <a:xfrm>
                  <a:off x="1918481" y="4370514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/>
                <p:cNvSpPr>
                  <a:spLocks noChangeAspect="1"/>
                </p:cNvSpPr>
                <p:nvPr/>
              </p:nvSpPr>
              <p:spPr>
                <a:xfrm>
                  <a:off x="1826805" y="4277526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01" name="직선 연결선 300"/>
                <p:cNvCxnSpPr/>
                <p:nvPr/>
              </p:nvCxnSpPr>
              <p:spPr>
                <a:xfrm>
                  <a:off x="1908321" y="4329936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직선 연결선 301"/>
                <p:cNvCxnSpPr/>
                <p:nvPr/>
              </p:nvCxnSpPr>
              <p:spPr>
                <a:xfrm>
                  <a:off x="1909464" y="4583870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직선 연결선 302"/>
                <p:cNvCxnSpPr/>
                <p:nvPr/>
              </p:nvCxnSpPr>
              <p:spPr>
                <a:xfrm>
                  <a:off x="2030303" y="4495986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/>
                <p:cNvCxnSpPr/>
                <p:nvPr/>
              </p:nvCxnSpPr>
              <p:spPr>
                <a:xfrm>
                  <a:off x="2030303" y="4241005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직사각형 304"/>
                <p:cNvSpPr>
                  <a:spLocks noChangeAspect="1"/>
                </p:cNvSpPr>
                <p:nvPr/>
              </p:nvSpPr>
              <p:spPr>
                <a:xfrm>
                  <a:off x="2309292" y="4281511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타원 305"/>
                <p:cNvSpPr/>
                <p:nvPr/>
              </p:nvSpPr>
              <p:spPr>
                <a:xfrm>
                  <a:off x="2397135" y="4370514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타원 306"/>
                <p:cNvSpPr/>
                <p:nvPr/>
              </p:nvSpPr>
              <p:spPr>
                <a:xfrm>
                  <a:off x="2915657" y="4377762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/>
                <p:cNvSpPr>
                  <a:spLocks noChangeAspect="1"/>
                </p:cNvSpPr>
                <p:nvPr/>
              </p:nvSpPr>
              <p:spPr>
                <a:xfrm>
                  <a:off x="215975" y="4140601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09" name="직선 연결선 308"/>
                <p:cNvCxnSpPr/>
                <p:nvPr/>
              </p:nvCxnSpPr>
              <p:spPr>
                <a:xfrm flipV="1">
                  <a:off x="368919" y="4609382"/>
                  <a:ext cx="1520825" cy="14287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직선 연결선 309"/>
                <p:cNvCxnSpPr/>
                <p:nvPr/>
              </p:nvCxnSpPr>
              <p:spPr>
                <a:xfrm>
                  <a:off x="375269" y="4225205"/>
                  <a:ext cx="1514475" cy="9842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직선 연결선 310"/>
                <p:cNvCxnSpPr/>
                <p:nvPr/>
              </p:nvCxnSpPr>
              <p:spPr>
                <a:xfrm>
                  <a:off x="613394" y="4079155"/>
                  <a:ext cx="1397000" cy="15557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직선 연결선 311"/>
                <p:cNvCxnSpPr/>
                <p:nvPr/>
              </p:nvCxnSpPr>
              <p:spPr>
                <a:xfrm flipV="1">
                  <a:off x="619744" y="4514130"/>
                  <a:ext cx="1390650" cy="7937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타원 312"/>
                <p:cNvSpPr/>
                <p:nvPr/>
              </p:nvSpPr>
              <p:spPr>
                <a:xfrm>
                  <a:off x="3328813" y="4374863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3" name="그룹 252"/>
              <p:cNvGrpSpPr/>
              <p:nvPr/>
            </p:nvGrpSpPr>
            <p:grpSpPr>
              <a:xfrm>
                <a:off x="3017058" y="4803778"/>
                <a:ext cx="244630" cy="244630"/>
                <a:chOff x="13542817" y="761334"/>
                <a:chExt cx="540221" cy="540221"/>
              </a:xfrm>
            </p:grpSpPr>
            <p:sp>
              <p:nvSpPr>
                <p:cNvPr id="295" name="타원 294"/>
                <p:cNvSpPr/>
                <p:nvPr/>
              </p:nvSpPr>
              <p:spPr>
                <a:xfrm>
                  <a:off x="13542817" y="761334"/>
                  <a:ext cx="540221" cy="54022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6" name="직선 연결선 295"/>
                <p:cNvCxnSpPr/>
                <p:nvPr/>
              </p:nvCxnSpPr>
              <p:spPr>
                <a:xfrm>
                  <a:off x="13552839" y="1097502"/>
                  <a:ext cx="28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/>
                <p:cNvCxnSpPr/>
                <p:nvPr/>
              </p:nvCxnSpPr>
              <p:spPr>
                <a:xfrm rot="8100000">
                  <a:off x="13786519" y="993462"/>
                  <a:ext cx="28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그룹 253"/>
              <p:cNvGrpSpPr/>
              <p:nvPr/>
            </p:nvGrpSpPr>
            <p:grpSpPr>
              <a:xfrm>
                <a:off x="3084039" y="4607302"/>
                <a:ext cx="2718528" cy="673100"/>
                <a:chOff x="3168303" y="3935139"/>
                <a:chExt cx="2718528" cy="673100"/>
              </a:xfrm>
            </p:grpSpPr>
            <p:cxnSp>
              <p:nvCxnSpPr>
                <p:cNvPr id="281" name="직선 연결선 280"/>
                <p:cNvCxnSpPr/>
                <p:nvPr/>
              </p:nvCxnSpPr>
              <p:spPr>
                <a:xfrm>
                  <a:off x="3565722" y="3935139"/>
                  <a:ext cx="1397000" cy="15557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/>
                <p:cNvCxnSpPr/>
                <p:nvPr/>
              </p:nvCxnSpPr>
              <p:spPr>
                <a:xfrm>
                  <a:off x="5418831" y="4282963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타원 282"/>
                <p:cNvSpPr/>
                <p:nvPr/>
              </p:nvSpPr>
              <p:spPr>
                <a:xfrm>
                  <a:off x="4870809" y="422649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>
                  <a:spLocks noChangeAspect="1"/>
                </p:cNvSpPr>
                <p:nvPr/>
              </p:nvSpPr>
              <p:spPr>
                <a:xfrm>
                  <a:off x="4779133" y="4133510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85" name="직선 연결선 284"/>
                <p:cNvCxnSpPr/>
                <p:nvPr/>
              </p:nvCxnSpPr>
              <p:spPr>
                <a:xfrm>
                  <a:off x="4860649" y="418592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/>
                <p:cNvCxnSpPr/>
                <p:nvPr/>
              </p:nvCxnSpPr>
              <p:spPr>
                <a:xfrm>
                  <a:off x="4861792" y="4439854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/>
                <p:cNvCxnSpPr/>
                <p:nvPr/>
              </p:nvCxnSpPr>
              <p:spPr>
                <a:xfrm>
                  <a:off x="4982631" y="435197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직선 연결선 287"/>
                <p:cNvCxnSpPr/>
                <p:nvPr/>
              </p:nvCxnSpPr>
              <p:spPr>
                <a:xfrm>
                  <a:off x="4982631" y="4096989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직사각형 288"/>
                <p:cNvSpPr>
                  <a:spLocks noChangeAspect="1"/>
                </p:cNvSpPr>
                <p:nvPr/>
              </p:nvSpPr>
              <p:spPr>
                <a:xfrm>
                  <a:off x="5261620" y="4137495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타원 289"/>
                <p:cNvSpPr/>
                <p:nvPr/>
              </p:nvSpPr>
              <p:spPr>
                <a:xfrm>
                  <a:off x="5349463" y="422649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/>
                <p:cNvSpPr>
                  <a:spLocks noChangeAspect="1"/>
                </p:cNvSpPr>
                <p:nvPr/>
              </p:nvSpPr>
              <p:spPr>
                <a:xfrm>
                  <a:off x="3168303" y="3996585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2" name="직선 연결선 291"/>
                <p:cNvCxnSpPr/>
                <p:nvPr/>
              </p:nvCxnSpPr>
              <p:spPr>
                <a:xfrm flipV="1">
                  <a:off x="3321247" y="4465366"/>
                  <a:ext cx="1520825" cy="142873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연결선 292"/>
                <p:cNvCxnSpPr/>
                <p:nvPr/>
              </p:nvCxnSpPr>
              <p:spPr>
                <a:xfrm>
                  <a:off x="3327597" y="4081189"/>
                  <a:ext cx="1514475" cy="9842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 293"/>
                <p:cNvCxnSpPr/>
                <p:nvPr/>
              </p:nvCxnSpPr>
              <p:spPr>
                <a:xfrm flipV="1">
                  <a:off x="3572072" y="4370114"/>
                  <a:ext cx="1390650" cy="7937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5" name="그룹 254"/>
              <p:cNvGrpSpPr/>
              <p:nvPr/>
            </p:nvGrpSpPr>
            <p:grpSpPr>
              <a:xfrm>
                <a:off x="7800935" y="4766459"/>
                <a:ext cx="1977815" cy="342865"/>
                <a:chOff x="7800935" y="4766459"/>
                <a:chExt cx="1977815" cy="342865"/>
              </a:xfrm>
            </p:grpSpPr>
            <p:grpSp>
              <p:nvGrpSpPr>
                <p:cNvPr id="264" name="그룹 263"/>
                <p:cNvGrpSpPr/>
                <p:nvPr/>
              </p:nvGrpSpPr>
              <p:grpSpPr>
                <a:xfrm>
                  <a:off x="9421399" y="4802512"/>
                  <a:ext cx="244630" cy="244630"/>
                  <a:chOff x="13542817" y="761334"/>
                  <a:chExt cx="540221" cy="540221"/>
                </a:xfrm>
              </p:grpSpPr>
              <p:sp>
                <p:nvSpPr>
                  <p:cNvPr id="278" name="타원 277"/>
                  <p:cNvSpPr/>
                  <p:nvPr/>
                </p:nvSpPr>
                <p:spPr>
                  <a:xfrm>
                    <a:off x="13542817" y="761334"/>
                    <a:ext cx="540221" cy="5402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9" name="직선 연결선 278"/>
                  <p:cNvCxnSpPr/>
                  <p:nvPr/>
                </p:nvCxnSpPr>
                <p:spPr>
                  <a:xfrm>
                    <a:off x="13552839" y="1097502"/>
                    <a:ext cx="288000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직선 연결선 279"/>
                  <p:cNvCxnSpPr/>
                  <p:nvPr/>
                </p:nvCxnSpPr>
                <p:spPr>
                  <a:xfrm rot="8100000">
                    <a:off x="13786519" y="993462"/>
                    <a:ext cx="288000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5" name="직선 연결선 264"/>
                <p:cNvCxnSpPr/>
                <p:nvPr/>
              </p:nvCxnSpPr>
              <p:spPr>
                <a:xfrm>
                  <a:off x="8776553" y="4949414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타원 265"/>
                <p:cNvSpPr/>
                <p:nvPr/>
              </p:nvSpPr>
              <p:spPr>
                <a:xfrm>
                  <a:off x="8228531" y="489596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>
                  <a:spLocks noChangeAspect="1"/>
                </p:cNvSpPr>
                <p:nvPr/>
              </p:nvSpPr>
              <p:spPr>
                <a:xfrm>
                  <a:off x="8136855" y="4802980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68" name="직선 연결선 267"/>
                <p:cNvCxnSpPr/>
                <p:nvPr/>
              </p:nvCxnSpPr>
              <p:spPr>
                <a:xfrm>
                  <a:off x="8218371" y="485539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직선 연결선 268"/>
                <p:cNvCxnSpPr/>
                <p:nvPr/>
              </p:nvCxnSpPr>
              <p:spPr>
                <a:xfrm>
                  <a:off x="8219514" y="5109324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직선 연결선 269"/>
                <p:cNvCxnSpPr/>
                <p:nvPr/>
              </p:nvCxnSpPr>
              <p:spPr>
                <a:xfrm>
                  <a:off x="8340353" y="502144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직선 연결선 270"/>
                <p:cNvCxnSpPr/>
                <p:nvPr/>
              </p:nvCxnSpPr>
              <p:spPr>
                <a:xfrm>
                  <a:off x="8340353" y="4766459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직사각형 271"/>
                <p:cNvSpPr>
                  <a:spLocks noChangeAspect="1"/>
                </p:cNvSpPr>
                <p:nvPr/>
              </p:nvSpPr>
              <p:spPr>
                <a:xfrm>
                  <a:off x="8619342" y="4806965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타원 272"/>
                <p:cNvSpPr/>
                <p:nvPr/>
              </p:nvSpPr>
              <p:spPr>
                <a:xfrm>
                  <a:off x="8707185" y="489596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타원 273"/>
                <p:cNvSpPr/>
                <p:nvPr/>
              </p:nvSpPr>
              <p:spPr>
                <a:xfrm>
                  <a:off x="9218878" y="4899650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75" name="직선 연결선 274"/>
                <p:cNvCxnSpPr/>
                <p:nvPr/>
              </p:nvCxnSpPr>
              <p:spPr>
                <a:xfrm>
                  <a:off x="9263191" y="4953878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타원 275"/>
                <p:cNvSpPr/>
                <p:nvPr/>
              </p:nvSpPr>
              <p:spPr>
                <a:xfrm>
                  <a:off x="9685150" y="4902824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77" name="직선 연결선 276"/>
                <p:cNvCxnSpPr/>
                <p:nvPr/>
              </p:nvCxnSpPr>
              <p:spPr>
                <a:xfrm>
                  <a:off x="7800935" y="4953878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그룹 255"/>
              <p:cNvGrpSpPr/>
              <p:nvPr/>
            </p:nvGrpSpPr>
            <p:grpSpPr>
              <a:xfrm>
                <a:off x="9463479" y="4586982"/>
                <a:ext cx="2411517" cy="673101"/>
                <a:chOff x="9483799" y="4607302"/>
                <a:chExt cx="2411517" cy="673101"/>
              </a:xfrm>
            </p:grpSpPr>
            <p:sp>
              <p:nvSpPr>
                <p:cNvPr id="257" name="타원 256"/>
                <p:cNvSpPr/>
                <p:nvPr/>
              </p:nvSpPr>
              <p:spPr>
                <a:xfrm>
                  <a:off x="11718660" y="4898661"/>
                  <a:ext cx="93600" cy="9360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직사각형 257"/>
                <p:cNvSpPr>
                  <a:spLocks noChangeAspect="1"/>
                </p:cNvSpPr>
                <p:nvPr/>
              </p:nvSpPr>
              <p:spPr>
                <a:xfrm>
                  <a:off x="11629165" y="4805673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70C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직사각형 258"/>
                <p:cNvSpPr>
                  <a:spLocks noChangeAspect="1"/>
                </p:cNvSpPr>
                <p:nvPr/>
              </p:nvSpPr>
              <p:spPr>
                <a:xfrm>
                  <a:off x="9483799" y="4668748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0070C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60" name="직선 연결선 259"/>
                <p:cNvCxnSpPr/>
                <p:nvPr/>
              </p:nvCxnSpPr>
              <p:spPr>
                <a:xfrm flipV="1">
                  <a:off x="9636743" y="5102677"/>
                  <a:ext cx="2076160" cy="1777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직선 연결선 260"/>
                <p:cNvCxnSpPr/>
                <p:nvPr/>
              </p:nvCxnSpPr>
              <p:spPr>
                <a:xfrm>
                  <a:off x="9643093" y="4753352"/>
                  <a:ext cx="2055840" cy="11437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직선 연결선 261"/>
                <p:cNvCxnSpPr/>
                <p:nvPr/>
              </p:nvCxnSpPr>
              <p:spPr>
                <a:xfrm>
                  <a:off x="9881218" y="4607302"/>
                  <a:ext cx="1939635" cy="17787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직선 연결선 262"/>
                <p:cNvCxnSpPr/>
                <p:nvPr/>
              </p:nvCxnSpPr>
              <p:spPr>
                <a:xfrm flipV="1">
                  <a:off x="9887568" y="5045527"/>
                  <a:ext cx="1945985" cy="761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TextBox 3"/>
          <p:cNvSpPr txBox="1"/>
          <p:nvPr/>
        </p:nvSpPr>
        <p:spPr>
          <a:xfrm>
            <a:off x="1675794" y="1551683"/>
            <a:ext cx="715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Conv.1</a:t>
            </a:r>
            <a:endParaRPr kumimoji="1" lang="ko-KR" alt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4427984" y="1616828"/>
            <a:ext cx="902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Conv.D-1</a:t>
            </a:r>
            <a:endParaRPr kumimoji="1" lang="ko-KR" alt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2371392" y="1556792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ReLu.1</a:t>
            </a:r>
            <a:endParaRPr kumimoji="1" lang="ko-KR" alt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5292080" y="1600909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smtClean="0"/>
              <a:t>ReLu.D-1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8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details</a:t>
            </a:r>
            <a:br>
              <a:rPr lang="en-US" altLang="ko-KR" dirty="0" smtClean="0"/>
            </a:br>
            <a:r>
              <a:rPr lang="en-US" altLang="ko-KR" sz="2400" dirty="0" smtClean="0"/>
              <a:t>  Residual learning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356728"/>
                <a:ext cx="8748464" cy="5600664"/>
              </a:xfrm>
            </p:spPr>
            <p:txBody>
              <a:bodyPr/>
              <a:lstStyle/>
              <a:p>
                <a:r>
                  <a:rPr lang="en-US" altLang="ko-KR" dirty="0" smtClean="0"/>
                  <a:t>Given a training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solidFill>
                                  <a:srgbClr val="F7964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solidFill>
                                      <a:srgbClr val="F79646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0" smtClean="0">
                                    <a:solidFill>
                                      <a:srgbClr val="F79646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b="0" i="1" smtClean="0">
                                        <a:solidFill>
                                          <a:srgbClr val="F7964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F79646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solidFill>
                                  <a:srgbClr val="F79646"/>
                                </a:solidFill>
                                <a:latin typeface="Cambria Math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solidFill>
                                      <a:srgbClr val="F79646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0" smtClean="0">
                                    <a:solidFill>
                                      <a:srgbClr val="F79646"/>
                                    </a:solidFill>
                                    <a:latin typeface="Cambria Math"/>
                                  </a:rPr>
                                  <m:t>𝐲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b="0" i="1" smtClean="0">
                                        <a:solidFill>
                                          <a:srgbClr val="F7964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F79646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ko-KR" b="0" dirty="0" smtClean="0">
                  <a:solidFill>
                    <a:srgbClr val="F79646"/>
                  </a:solidFill>
                </a:endParaRPr>
              </a:p>
              <a:p>
                <a:r>
                  <a:rPr lang="en-US" altLang="ko-KR" dirty="0" smtClean="0"/>
                  <a:t>Define </a:t>
                </a:r>
                <a:r>
                  <a:rPr lang="en-US" altLang="ko-KR" dirty="0" smtClean="0">
                    <a:solidFill>
                      <a:srgbClr val="F79646"/>
                    </a:solidFill>
                  </a:rPr>
                  <a:t>residual image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𝐫</m:t>
                    </m:r>
                    <m:r>
                      <a:rPr lang="en-US" altLang="ko-KR" b="1" i="0" smtClean="0">
                        <a:latin typeface="Cambria Math"/>
                      </a:rPr>
                      <m:t>=</m:t>
                    </m:r>
                    <m:r>
                      <a:rPr lang="en-US" altLang="ko-KR" b="1" i="0" smtClean="0">
                        <a:latin typeface="Cambria Math"/>
                      </a:rPr>
                      <m:t>𝐲</m:t>
                    </m:r>
                    <m:r>
                      <a:rPr lang="en-US" altLang="ko-KR" b="1" i="0" smtClean="0">
                        <a:latin typeface="Cambria Math"/>
                      </a:rPr>
                      <m:t> −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</m:oMath>
                </a14:m>
                <a:endParaRPr lang="en-US" altLang="ko-KR" b="1" dirty="0" smtClean="0"/>
              </a:p>
              <a:p>
                <a:pPr lvl="1"/>
                <a:r>
                  <a:rPr lang="en-US" altLang="ko-KR" dirty="0" smtClean="0"/>
                  <a:t>most values are likely to be </a:t>
                </a:r>
                <a:r>
                  <a:rPr lang="en-US" altLang="ko-KR" dirty="0" smtClean="0">
                    <a:solidFill>
                      <a:srgbClr val="F79646"/>
                    </a:solidFill>
                  </a:rPr>
                  <a:t>zero or small</a:t>
                </a:r>
              </a:p>
              <a:p>
                <a:r>
                  <a:rPr lang="en-US" altLang="ko-KR" dirty="0" smtClean="0"/>
                  <a:t>Goal is to minimize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7964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79646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rgbClr val="F79646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>
                                <a:solidFill>
                                  <a:srgbClr val="F7964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solidFill>
                                  <a:srgbClr val="F79646"/>
                                </a:solidFill>
                                <a:latin typeface="Cambria Math"/>
                              </a:rPr>
                              <m:t>𝐫</m:t>
                            </m:r>
                            <m:r>
                              <a:rPr lang="en-US" altLang="ko-KR" i="1">
                                <a:solidFill>
                                  <a:srgbClr val="F79646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rgbClr val="F79646"/>
                                </a:solidFill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rgbClr val="F79646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0" smtClean="0">
                                    <a:solidFill>
                                      <a:srgbClr val="F79646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</a:t>
                </a:r>
                <a:r>
                  <a:rPr lang="en-US" altLang="ko-KR" dirty="0" smtClean="0"/>
                  <a:t> is target residual image</a:t>
                </a:r>
              </a:p>
              <a:p>
                <a:pPr lvl="2"/>
                <a:r>
                  <a:rPr lang="en-US" altLang="ko-KR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altLang="ko-KR" dirty="0" smtClean="0"/>
                  <a:t> is the network prediction</a:t>
                </a:r>
              </a:p>
              <a:p>
                <a:pPr lvl="2"/>
                <a:r>
                  <a:rPr lang="en-US" altLang="ko-KR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altLang="ko-KR" dirty="0" smtClean="0"/>
                  <a:t> is interpolated low-resolution image (i.e. </a:t>
                </a:r>
                <a:r>
                  <a:rPr lang="en-US" altLang="ko-KR" dirty="0" err="1" smtClean="0"/>
                  <a:t>bicubic</a:t>
                </a:r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en-US" altLang="ko-KR" dirty="0" smtClean="0"/>
                  <a:t>Final super-resolution result becomes  </a:t>
                </a:r>
                <a:r>
                  <a:rPr lang="en-US" altLang="ko-KR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altLang="ko-KR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ko-KR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altLang="ko-KR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r>
                  <a:rPr lang="en-US" altLang="ko-KR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+ </a:t>
                </a:r>
                <a:r>
                  <a:rPr lang="en-US" altLang="ko-KR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</a:p>
              <a:p>
                <a:pPr lvl="1"/>
                <a:r>
                  <a:rPr lang="en-US" altLang="ko-KR" dirty="0" smtClean="0"/>
                  <a:t>SGD with momentum (0.9)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4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356728"/>
                <a:ext cx="8748464" cy="5600664"/>
              </a:xfrm>
              <a:blipFill rotWithShape="0">
                <a:blip r:embed="rId3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4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details</a:t>
            </a:r>
            <a:br>
              <a:rPr lang="en-US" altLang="ko-KR" dirty="0" smtClean="0"/>
            </a:br>
            <a:r>
              <a:rPr lang="en-US" altLang="ko-KR" sz="2400" dirty="0"/>
              <a:t> </a:t>
            </a:r>
            <a:r>
              <a:rPr lang="en-US" altLang="ko-KR" sz="2400" dirty="0" smtClean="0"/>
              <a:t>  Adjustable Gradient Clipping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56728"/>
                <a:ext cx="8856984" cy="5600664"/>
              </a:xfrm>
            </p:spPr>
            <p:txBody>
              <a:bodyPr/>
              <a:lstStyle/>
              <a:p>
                <a:r>
                  <a:rPr lang="en-US" altLang="ko-KR" dirty="0" smtClean="0">
                    <a:solidFill>
                      <a:srgbClr val="F79646"/>
                    </a:solidFill>
                  </a:rPr>
                  <a:t>Adjustable gradient clipping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is an efficient </a:t>
                </a:r>
                <a:r>
                  <a:rPr lang="en-US" altLang="ko-KR" dirty="0"/>
                  <a:t>way to handle exploding / vanishing gradient problem </a:t>
                </a:r>
                <a:endParaRPr lang="en-US" altLang="ko-KR" dirty="0" smtClean="0">
                  <a:solidFill>
                    <a:srgbClr val="F79646"/>
                  </a:solidFill>
                </a:endParaRPr>
              </a:p>
              <a:p>
                <a:pPr lvl="1"/>
                <a:r>
                  <a:rPr lang="en-US" altLang="ko-KR" dirty="0" smtClean="0"/>
                  <a:t>Just clip gradients to be in certain range </a:t>
                </a:r>
              </a:p>
              <a:p>
                <a:pPr lvl="1"/>
                <a:r>
                  <a:rPr lang="en-US" altLang="ko-KR" dirty="0" smtClean="0"/>
                  <a:t>adjusted </a:t>
                </a:r>
                <a:r>
                  <a:rPr lang="en-US" altLang="ko-KR" dirty="0"/>
                  <a:t>as learning rate annealed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/>
                              </a:rPr>
                              <m:t>𝜃</m:t>
                            </m:r>
                          </m:num>
                          <m:den>
                            <m:r>
                              <a:rPr lang="ko-KR" altLang="en-US" b="0" i="1" smtClean="0">
                                <a:latin typeface="Cambria Math"/>
                              </a:rPr>
                              <m:t>𝛾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/>
                              </a:rPr>
                              <m:t>𝜃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/>
                              </a:rPr>
                              <m:t>𝛾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ko-KR" b="0" i="0" smtClean="0">
                        <a:latin typeface="Cambria Math" charset="0"/>
                      </a:rPr>
                      <m:t>,  </m:t>
                    </m:r>
                    <m:r>
                      <a:rPr lang="ko-KR" altLang="en-US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ko-KR" dirty="0" smtClean="0"/>
                  <a:t> is current learning rate</a:t>
                </a:r>
              </a:p>
              <a:p>
                <a:r>
                  <a:rPr lang="en-US" altLang="ko-KR" dirty="0" smtClean="0"/>
                  <a:t>Enables high learning rate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F7964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F79646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dirty="0" smtClean="0"/>
                  <a:t> times higher than SRCNN)</a:t>
                </a:r>
                <a:endParaRPr lang="en-US" altLang="ko-KR" dirty="0"/>
              </a:p>
              <a:p>
                <a:r>
                  <a:rPr lang="en-US" altLang="ko-KR" dirty="0" smtClean="0"/>
                  <a:t>Training takes only </a:t>
                </a:r>
                <a:r>
                  <a:rPr lang="en-US" altLang="ko-KR" dirty="0" smtClean="0">
                    <a:solidFill>
                      <a:srgbClr val="F79646"/>
                    </a:solidFill>
                  </a:rPr>
                  <a:t>4 hours </a:t>
                </a:r>
                <a:r>
                  <a:rPr lang="en-US" altLang="ko-KR" dirty="0" smtClean="0"/>
                  <a:t>to achieve SOTA result!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4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56728"/>
                <a:ext cx="8856984" cy="5600664"/>
              </a:xfrm>
              <a:blipFill rotWithShape="0">
                <a:blip r:embed="rId3"/>
                <a:stretch>
                  <a:fillRect l="-482" t="-1416" r="-28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86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588" y="3016002"/>
            <a:ext cx="9144000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7000" endPos="53000" dist="38100" dir="5400000" sy="-100000" algn="bl" rotWithShape="0"/>
                </a:effectLst>
              </a:rPr>
              <a:t>Experimental Results</a:t>
            </a:r>
            <a:endParaRPr lang="en-US" altLang="ko-KR" sz="40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37000" endPos="53000" dist="381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872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51520" y="3601686"/>
            <a:ext cx="8640960" cy="26550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Understanding Properties</a:t>
            </a:r>
            <a:br>
              <a:rPr lang="en-US" altLang="ko-KR" dirty="0" smtClean="0"/>
            </a:br>
            <a:r>
              <a:rPr lang="en-US" altLang="ko-KR" sz="2400" dirty="0" smtClean="0"/>
              <a:t>  The deeper, the better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95536" y="1356728"/>
            <a:ext cx="8748464" cy="5600664"/>
          </a:xfrm>
        </p:spPr>
        <p:txBody>
          <a:bodyPr/>
          <a:lstStyle/>
          <a:p>
            <a:r>
              <a:rPr lang="en-US" altLang="ko-KR" dirty="0" smtClean="0"/>
              <a:t>For depth D network</a:t>
            </a:r>
          </a:p>
          <a:p>
            <a:pPr lvl="1"/>
            <a:r>
              <a:rPr lang="en-US" altLang="ko-KR" dirty="0" smtClean="0"/>
              <a:t>the receptive field has size (2D + 1) x (2D + 1)</a:t>
            </a:r>
          </a:p>
          <a:p>
            <a:pPr lvl="2"/>
            <a:r>
              <a:rPr lang="en-US" altLang="ko-KR" dirty="0" smtClean="0"/>
              <a:t>Deeper depth yields more </a:t>
            </a:r>
            <a:r>
              <a:rPr lang="en-US" altLang="ko-KR" dirty="0" smtClean="0">
                <a:solidFill>
                  <a:srgbClr val="F79646"/>
                </a:solidFill>
              </a:rPr>
              <a:t>contextual information</a:t>
            </a:r>
          </a:p>
          <a:p>
            <a:pPr lvl="2"/>
            <a:r>
              <a:rPr lang="en-US" altLang="ko-KR" dirty="0" smtClean="0"/>
              <a:t>In addition, exploit </a:t>
            </a:r>
            <a:r>
              <a:rPr lang="en-US" altLang="ko-KR" dirty="0" smtClean="0">
                <a:solidFill>
                  <a:srgbClr val="F79646"/>
                </a:solidFill>
              </a:rPr>
              <a:t>high nonlinearity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668415"/>
              </p:ext>
            </p:extLst>
          </p:nvPr>
        </p:nvGraphicFramePr>
        <p:xfrm>
          <a:off x="683568" y="3966532"/>
          <a:ext cx="2160240" cy="219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5" name="Acrobat Document" r:id="rId4" imgW="2647843" imgH="2685960" progId="Acrobat.Document.DC">
                  <p:embed/>
                </p:oleObj>
              </mc:Choice>
              <mc:Fallback>
                <p:oleObj name="Acrobat Document" r:id="rId4" imgW="2647843" imgH="268596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3966532"/>
                        <a:ext cx="2160240" cy="219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811344" y="6228020"/>
            <a:ext cx="190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Scale factor x2</a:t>
            </a:r>
            <a:endParaRPr lang="en-US" altLang="ko-KR" b="1" dirty="0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124679"/>
              </p:ext>
            </p:extLst>
          </p:nvPr>
        </p:nvGraphicFramePr>
        <p:xfrm>
          <a:off x="3419872" y="3966532"/>
          <a:ext cx="2159314" cy="2190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6" name="Acrobat Document" r:id="rId6" imgW="2647843" imgH="2685960" progId="Acrobat.Document.DC">
                  <p:embed/>
                </p:oleObj>
              </mc:Choice>
              <mc:Fallback>
                <p:oleObj name="Acrobat Document" r:id="rId6" imgW="2647843" imgH="268596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19872" y="3966532"/>
                        <a:ext cx="2159314" cy="2190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3547185" y="6233023"/>
            <a:ext cx="190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Scale factor x3</a:t>
            </a:r>
            <a:endParaRPr lang="en-US" altLang="ko-KR" b="1" dirty="0"/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745483"/>
              </p:ext>
            </p:extLst>
          </p:nvPr>
        </p:nvGraphicFramePr>
        <p:xfrm>
          <a:off x="6165372" y="3957910"/>
          <a:ext cx="2151044" cy="2181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7" name="Acrobat Document" r:id="rId8" imgW="2647843" imgH="2685960" progId="Acrobat.Document.DC">
                  <p:embed/>
                </p:oleObj>
              </mc:Choice>
              <mc:Fallback>
                <p:oleObj name="Acrobat Document" r:id="rId8" imgW="2647843" imgH="268596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65372" y="3957910"/>
                        <a:ext cx="2151044" cy="2181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288550" y="6228020"/>
            <a:ext cx="190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Scale factor x4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7597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1772816"/>
            <a:ext cx="9144000" cy="33843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Understanding Properties</a:t>
            </a:r>
            <a:br>
              <a:rPr lang="en-US" altLang="ko-KR" dirty="0"/>
            </a:br>
            <a:r>
              <a:rPr lang="en-US" altLang="ko-KR" sz="2400" dirty="0"/>
              <a:t>  </a:t>
            </a:r>
            <a:r>
              <a:rPr lang="en-US" altLang="ko-KR" sz="2400" dirty="0" smtClean="0"/>
              <a:t>Residual vs. non-residual learning</a:t>
            </a:r>
            <a:endParaRPr kumimoji="1"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8568952" cy="3004483"/>
          </a:xfrm>
        </p:spPr>
      </p:pic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395536" y="5445224"/>
            <a:ext cx="8748464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11163" indent="-342900" algn="l" rtl="0" eaLnBrk="0" fontAlgn="base" latinLnBrk="1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ko-KR" sz="2400" dirty="0" smtClean="0">
                <a:solidFill>
                  <a:srgbClr val="F79646"/>
                </a:solidFill>
              </a:rPr>
              <a:t>Residual network </a:t>
            </a:r>
            <a:r>
              <a:rPr lang="en-US" altLang="ko-KR" sz="2400" dirty="0" smtClean="0"/>
              <a:t>learns much </a:t>
            </a:r>
            <a:r>
              <a:rPr lang="en-US" altLang="ko-KR" sz="2400" dirty="0" smtClean="0">
                <a:solidFill>
                  <a:srgbClr val="F79646"/>
                </a:solidFill>
              </a:rPr>
              <a:t>faster</a:t>
            </a:r>
            <a:r>
              <a:rPr lang="en-US" altLang="ko-KR" sz="2400" dirty="0" smtClean="0"/>
              <a:t> and produces </a:t>
            </a:r>
            <a:r>
              <a:rPr lang="en-US" altLang="ko-KR" sz="2400" dirty="0" smtClean="0">
                <a:solidFill>
                  <a:srgbClr val="F79646"/>
                </a:solidFill>
              </a:rPr>
              <a:t>better</a:t>
            </a:r>
            <a:r>
              <a:rPr lang="en-US" altLang="ko-KR" sz="2400" dirty="0" smtClean="0"/>
              <a:t> results than non-residual network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454025" lvl="1" indent="0">
              <a:buFont typeface="Wingdings" pitchFamily="2" charset="2"/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3562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Understanding Properties</a:t>
            </a:r>
            <a:br>
              <a:rPr lang="en-US" altLang="ko-KR" dirty="0" smtClean="0"/>
            </a:br>
            <a:r>
              <a:rPr lang="en-US" altLang="ko-KR" sz="2400" dirty="0"/>
              <a:t> </a:t>
            </a:r>
            <a:r>
              <a:rPr lang="en-US" altLang="ko-KR" sz="2400" dirty="0" smtClean="0"/>
              <a:t> One model, Multiple scales</a:t>
            </a:r>
            <a:endParaRPr lang="ko-KR" altLang="en-US" sz="24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151553" y="1231894"/>
            <a:ext cx="8740927" cy="3424199"/>
            <a:chOff x="18398" y="37338"/>
            <a:chExt cx="15885081" cy="62228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8" y="2412748"/>
              <a:ext cx="1592071" cy="1080000"/>
            </a:xfrm>
            <a:prstGeom prst="rect">
              <a:avLst/>
            </a:prstGeom>
          </p:spPr>
        </p:pic>
        <p:sp>
          <p:nvSpPr>
            <p:cNvPr id="5" name="직사각형 4"/>
            <p:cNvSpPr>
              <a:spLocks noChangeAspect="1"/>
            </p:cNvSpPr>
            <p:nvPr/>
          </p:nvSpPr>
          <p:spPr>
            <a:xfrm>
              <a:off x="233595" y="2910686"/>
              <a:ext cx="58717" cy="1039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2407" tIns="51204" rIns="102407" bIns="512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17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39" y="40586"/>
              <a:ext cx="1440000" cy="288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119" y="2974501"/>
              <a:ext cx="539999" cy="1041428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22" y="2974501"/>
              <a:ext cx="720000" cy="144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999" y="2968666"/>
              <a:ext cx="900000" cy="1760869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508" y="2974501"/>
              <a:ext cx="1080000" cy="216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282" y="2974503"/>
              <a:ext cx="1260000" cy="2480625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39" y="2974501"/>
              <a:ext cx="1440000" cy="288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476" y="1879158"/>
              <a:ext cx="539999" cy="1041428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22" y="1480586"/>
              <a:ext cx="720000" cy="144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999" y="1159719"/>
              <a:ext cx="899999" cy="1760869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508" y="760586"/>
              <a:ext cx="1080000" cy="216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282" y="439963"/>
              <a:ext cx="1260000" cy="2480625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484171" y="4031293"/>
                  <a:ext cx="836876" cy="4534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b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solidFill>
                        <a:schemeClr val="tx1"/>
                      </a:solidFill>
                      <a:effectLst/>
                      <a:ea typeface="HY헤드라인M" panose="02030600000101010101" pitchFamily="18" charset="-127"/>
                    </a:rPr>
                    <a:t>1.5</a:t>
                  </a:r>
                  <a:endParaRPr lang="ko-KR" altLang="en-US" sz="1100" dirty="0">
                    <a:ln w="3175">
                      <a:noFill/>
                    </a:ln>
                    <a:solidFill>
                      <a:schemeClr val="tx1"/>
                    </a:solidFill>
                    <a:effectLst/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4171" y="4031293"/>
                  <a:ext cx="836876" cy="453447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t="-2439" r="-3947" b="-195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419443" y="4428851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>
                          <a:ln w="3175">
                            <a:noFill/>
                          </a:ln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ea typeface="HY헤드라인M" panose="02030600000101010101" pitchFamily="18" charset="-127"/>
                    </a:rPr>
                    <a:t>2</a:t>
                  </a:r>
                  <a:endParaRPr lang="ko-KR" altLang="en-US" sz="1100" dirty="0">
                    <a:ln w="3175">
                      <a:noFill/>
                    </a:ln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443" y="4428851"/>
                  <a:ext cx="628493" cy="453447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t="-2439" r="-3571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205111" y="4788891"/>
                  <a:ext cx="836876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>
                          <a:ln w="3175">
                            <a:noFill/>
                          </a:ln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ea typeface="HY헤드라인M" panose="02030600000101010101" pitchFamily="18" charset="-127"/>
                    </a:rPr>
                    <a:t>2.5</a:t>
                  </a:r>
                  <a:endParaRPr lang="ko-KR" altLang="en-US" sz="1100" dirty="0">
                    <a:ln w="3175">
                      <a:noFill/>
                    </a:ln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111" y="4788891"/>
                  <a:ext cx="836876" cy="45344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t="-2439" r="-4000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541232" y="5148931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>
                          <a:ln w="3175">
                            <a:noFill/>
                          </a:ln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ea typeface="HY헤드라인M" panose="02030600000101010101" pitchFamily="18" charset="-127"/>
                    </a:rPr>
                    <a:t>3</a:t>
                  </a:r>
                  <a:endParaRPr lang="ko-KR" altLang="en-US" sz="1100" dirty="0">
                    <a:ln w="3175">
                      <a:noFill/>
                    </a:ln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232" y="5148931"/>
                  <a:ext cx="628493" cy="453447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t="-2439" r="-3509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664532" y="5479788"/>
                  <a:ext cx="836876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>
                          <a:ln w="3175">
                            <a:noFill/>
                          </a:ln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ea typeface="HY헤드라인M" panose="02030600000101010101" pitchFamily="18" charset="-127"/>
                    </a:rPr>
                    <a:t>3.5</a:t>
                  </a:r>
                  <a:endParaRPr lang="ko-KR" altLang="en-US" sz="1100" dirty="0">
                    <a:ln w="3175">
                      <a:noFill/>
                    </a:ln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4532" y="5479788"/>
                  <a:ext cx="836876" cy="453447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t="-2439" r="-4000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411887" y="5806762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>
                          <a:ln w="3175">
                            <a:noFill/>
                          </a:ln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ea typeface="HY헤드라인M" panose="02030600000101010101" pitchFamily="18" charset="-127"/>
                    </a:rPr>
                    <a:t>4</a:t>
                  </a:r>
                  <a:endParaRPr lang="ko-KR" altLang="en-US" sz="1100" dirty="0">
                    <a:ln w="3175">
                      <a:noFill/>
                    </a:ln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7" y="5806762"/>
                  <a:ext cx="628493" cy="453447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t="-2439" r="-3509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287" y="2418810"/>
              <a:ext cx="1592071" cy="1061380"/>
            </a:xfrm>
            <a:prstGeom prst="rect">
              <a:avLst/>
            </a:prstGeom>
          </p:spPr>
        </p:pic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7957656" y="2773894"/>
              <a:ext cx="63350" cy="11218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2407" tIns="51204" rIns="102407" bIns="512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17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3128" y="37338"/>
              <a:ext cx="1440000" cy="288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008" y="2971253"/>
              <a:ext cx="539999" cy="1041428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1411" y="2971253"/>
              <a:ext cx="720000" cy="144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7888" y="2990818"/>
              <a:ext cx="900000" cy="1760869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6397" y="2971253"/>
              <a:ext cx="1080000" cy="216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171" y="2971255"/>
              <a:ext cx="1260000" cy="2480625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3128" y="2971253"/>
              <a:ext cx="1440000" cy="288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365" y="1875910"/>
              <a:ext cx="539999" cy="1041428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1411" y="1477338"/>
              <a:ext cx="720000" cy="144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7888" y="1156471"/>
              <a:ext cx="899999" cy="1760869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6397" y="757338"/>
              <a:ext cx="1080000" cy="216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171" y="436715"/>
              <a:ext cx="1260000" cy="2480625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445666" y="4046109"/>
                  <a:ext cx="836876" cy="4534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>
                          <a:ln w="3175">
                            <a:noFill/>
                          </a:ln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ea typeface="HY헤드라인M" panose="02030600000101010101" pitchFamily="18" charset="-127"/>
                    </a:rPr>
                    <a:t>1.5</a:t>
                  </a:r>
                  <a:endParaRPr lang="ko-KR" altLang="en-US" sz="1100" dirty="0">
                    <a:ln w="3175">
                      <a:noFill/>
                    </a:ln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666" y="4046109"/>
                  <a:ext cx="836876" cy="453447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 t="-2439" r="-4000" b="-195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407353" y="4425603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>
                          <a:ln w="3175">
                            <a:noFill/>
                          </a:ln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ea typeface="HY헤드라인M" panose="02030600000101010101" pitchFamily="18" charset="-127"/>
                    </a:rPr>
                    <a:t>2</a:t>
                  </a:r>
                  <a:endParaRPr lang="ko-KR" altLang="en-US" sz="1100" dirty="0">
                    <a:ln w="3175">
                      <a:noFill/>
                    </a:ln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7353" y="4425603"/>
                  <a:ext cx="628493" cy="453447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t="-2439" r="-3571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156220" y="4785643"/>
                  <a:ext cx="836876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>
                          <a:ln w="3175">
                            <a:noFill/>
                          </a:ln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ea typeface="HY헤드라인M" panose="02030600000101010101" pitchFamily="18" charset="-127"/>
                    </a:rPr>
                    <a:t>2.5</a:t>
                  </a:r>
                  <a:endParaRPr lang="ko-KR" altLang="en-US" sz="1100" dirty="0">
                    <a:ln w="3175">
                      <a:noFill/>
                    </a:ln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6220" y="4785643"/>
                  <a:ext cx="836876" cy="453447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t="-2439" r="-3947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2404331" y="5145683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>
                          <a:ln w="3175">
                            <a:noFill/>
                          </a:ln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ea typeface="HY헤드라인M" panose="02030600000101010101" pitchFamily="18" charset="-127"/>
                    </a:rPr>
                    <a:t>3</a:t>
                  </a:r>
                  <a:endParaRPr lang="ko-KR" altLang="en-US" sz="1100" dirty="0">
                    <a:ln w="3175">
                      <a:noFill/>
                    </a:ln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4331" y="5145683"/>
                  <a:ext cx="628493" cy="453447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 t="-2439" r="-1754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3527630" y="5486269"/>
                  <a:ext cx="836876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>
                          <a:ln w="3175">
                            <a:noFill/>
                          </a:ln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ea typeface="HY헤드라인M" panose="02030600000101010101" pitchFamily="18" charset="-127"/>
                    </a:rPr>
                    <a:t>3.5</a:t>
                  </a:r>
                  <a:endParaRPr lang="ko-KR" altLang="en-US" sz="1100" dirty="0">
                    <a:ln w="3175">
                      <a:noFill/>
                    </a:ln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27630" y="5486269"/>
                  <a:ext cx="836876" cy="453447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 t="-2439" r="-3947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5274986" y="5803514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>
                          <a:ln w="3175">
                            <a:noFill/>
                          </a:ln>
                          <a:latin typeface="Cambria Math" panose="02040503050406030204" pitchFamily="18" charset="0"/>
                          <a:ea typeface="HY헤드라인M" panose="02030600000101010101" pitchFamily="18" charset="-127"/>
                        </a:rPr>
                        <m:t>×</m:t>
                      </m:r>
                    </m:oMath>
                  </a14:m>
                  <a:r>
                    <a:rPr lang="en-US" altLang="ko-KR" sz="1100" dirty="0">
                      <a:ln w="3175">
                        <a:noFill/>
                      </a:ln>
                      <a:ea typeface="HY헤드라인M" panose="02030600000101010101" pitchFamily="18" charset="-127"/>
                    </a:rPr>
                    <a:t>4</a:t>
                  </a:r>
                  <a:endParaRPr lang="ko-KR" altLang="en-US" sz="1100" dirty="0">
                    <a:ln w="3175">
                      <a:noFill/>
                    </a:ln>
                    <a:ea typeface="HY헤드라인M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4986" y="5803514"/>
                  <a:ext cx="628493" cy="453447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t="-2439" r="-3509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1" y="2421748"/>
              <a:ext cx="531000" cy="1062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508" y="2430527"/>
              <a:ext cx="531000" cy="1062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</p:grpSp>
      <p:sp>
        <p:nvSpPr>
          <p:cNvPr id="47" name="TextBox 46"/>
          <p:cNvSpPr txBox="1"/>
          <p:nvPr/>
        </p:nvSpPr>
        <p:spPr>
          <a:xfrm>
            <a:off x="623047" y="148478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VDSR</a:t>
            </a:r>
            <a:endParaRPr lang="ko-KR" alt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26800" y="413978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SRCNN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215822" y="148478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VDSR</a:t>
            </a:r>
            <a:endParaRPr lang="ko-KR" alt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219575" y="413978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SRCNN</a:t>
            </a:r>
            <a:endParaRPr lang="ko-KR" altLang="en-US" b="1" dirty="0"/>
          </a:p>
        </p:txBody>
      </p: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53136"/>
            <a:ext cx="84963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055380" y="5877272"/>
            <a:ext cx="69852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Interestingly, we </a:t>
            </a:r>
            <a:r>
              <a:rPr lang="en-US" altLang="ko-KR" dirty="0"/>
              <a:t>observe that </a:t>
            </a:r>
            <a:r>
              <a:rPr lang="en-US" altLang="ko-KR" sz="2800" dirty="0">
                <a:solidFill>
                  <a:srgbClr val="F79646"/>
                </a:solidFill>
              </a:rPr>
              <a:t>training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F79646"/>
                </a:solidFill>
              </a:rPr>
              <a:t>multiple scales</a:t>
            </a:r>
            <a:r>
              <a:rPr lang="en-US" altLang="ko-KR" dirty="0">
                <a:solidFill>
                  <a:srgbClr val="F79646"/>
                </a:solidFill>
              </a:rPr>
              <a:t> </a:t>
            </a:r>
            <a:endParaRPr lang="en-US" altLang="ko-KR" dirty="0" smtClean="0">
              <a:solidFill>
                <a:srgbClr val="F79646"/>
              </a:solidFill>
            </a:endParaRPr>
          </a:p>
          <a:p>
            <a:r>
              <a:rPr lang="en-US" altLang="ko-KR" sz="2800" dirty="0" smtClean="0">
                <a:solidFill>
                  <a:srgbClr val="F79646"/>
                </a:solidFill>
              </a:rPr>
              <a:t>boosts </a:t>
            </a:r>
            <a:r>
              <a:rPr lang="en-US" altLang="ko-KR" sz="2800" dirty="0">
                <a:solidFill>
                  <a:srgbClr val="F79646"/>
                </a:solidFill>
              </a:rPr>
              <a:t>the performance </a:t>
            </a:r>
            <a:r>
              <a:rPr lang="en-US" altLang="ko-KR" dirty="0"/>
              <a:t>for large scales.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31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588" y="2708920"/>
            <a:ext cx="9144000" cy="132343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7000" endPos="53000" dist="38100" dir="5400000" sy="-100000" algn="bl" rotWithShape="0"/>
                </a:effectLst>
              </a:rPr>
              <a:t>Introduction to</a:t>
            </a:r>
            <a:endParaRPr lang="en-US" altLang="ko-KR" sz="40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37000" endPos="53000" dist="38100" dir="5400000" sy="-100000" algn="bl" rotWithShape="0"/>
              </a:effectLst>
            </a:endParaRPr>
          </a:p>
          <a:p>
            <a:pPr algn="ctr"/>
            <a:r>
              <a:rPr lang="en-US" altLang="ko-KR" sz="4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7000" endPos="53000" dist="38100" dir="5400000" sy="-100000" algn="bl" rotWithShape="0"/>
                </a:effectLst>
              </a:rPr>
              <a:t>Super-Resolution Problem</a:t>
            </a:r>
          </a:p>
        </p:txBody>
      </p:sp>
    </p:spTree>
    <p:extLst>
      <p:ext uri="{BB962C8B-B14F-4D97-AF65-F5344CB8AC3E}">
        <p14:creationId xmlns:p14="http://schemas.microsoft.com/office/powerpoint/2010/main" val="39399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2276872"/>
            <a:ext cx="9036496" cy="331236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Experimental Results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8558839" cy="287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95536" y="1356728"/>
            <a:ext cx="8748464" cy="5600664"/>
          </a:xfrm>
        </p:spPr>
        <p:txBody>
          <a:bodyPr/>
          <a:lstStyle/>
          <a:p>
            <a:r>
              <a:rPr lang="en-US" altLang="ko-KR" dirty="0" smtClean="0"/>
              <a:t>Quantitative Results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454025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858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Performance Plot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6118150" cy="4256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761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83" y="2535879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58609" y="2529147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28.84/0.9041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00609" y="254574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28.48/0.8998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738937" y="2516828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29.53/0.9142</a:t>
            </a:r>
            <a:endParaRPr lang="ko-KR" altLang="en-US" sz="1400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2440" y="251682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28.42/0.8980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662781" y="253587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28.44/0.8990</a:t>
            </a:r>
            <a:endParaRPr lang="ko-KR" altLang="en-US" sz="1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183" y="5848247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67202" y="5841515"/>
            <a:ext cx="122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27.53/0.7929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709204" y="5858108"/>
            <a:ext cx="122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27.23/0.7891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738938" y="582919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28.14/0.8081</a:t>
            </a:r>
            <a:endParaRPr lang="ko-KR" altLang="en-US" sz="1400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211034" y="5829197"/>
            <a:ext cx="122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27.27/0.7862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671374" y="5848247"/>
            <a:ext cx="122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27.38/0.7902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837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83" y="3411899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60664" y="3411899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29.98/0.7867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02669" y="3411899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29.93/0.7883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738941" y="341189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30.36/0.8005</a:t>
            </a:r>
            <a:endParaRPr lang="ko-KR" altLang="en-US" sz="1400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4497" y="3411899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29.86/0.7830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664838" y="3411899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30.00/0.7878</a:t>
            </a:r>
            <a:endParaRPr lang="ko-KR" altLang="en-US" sz="1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183" y="6239053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58610" y="623905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32.99/0.8856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700615" y="623905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32.89/0.8865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740994" y="6239053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33.77/0.8938</a:t>
            </a:r>
            <a:endParaRPr lang="ko-KR" altLang="en-US" sz="1400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202443" y="623905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32.65/0.8838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664837" y="6239053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32.76/0.8859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153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83" y="2823911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58607" y="281717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38.54/0.9655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00608" y="2833772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38.44/0.9644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740992" y="2804860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38.75/0.9667</a:t>
            </a:r>
            <a:endParaRPr lang="ko-KR" altLang="en-US" sz="1400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2438" y="280486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38.51/0.9650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662775" y="28239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38.52/0.9651</a:t>
            </a:r>
            <a:endParaRPr lang="ko-KR" altLang="en-US" sz="1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183" y="6136279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58610" y="6129547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33.81/0.9374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701412" y="6146140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34.21/0.9389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739740" y="6117228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34.99/0.9484</a:t>
            </a:r>
            <a:endParaRPr lang="ko-KR" altLang="en-US" sz="1400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202441" y="611722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33.90/0.9372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663582" y="6136279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34.29/0.9400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40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306" y="299771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161" y="299771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98831" y="2679895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079" y="299771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7997" y="299772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219253" y="2673163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30.43/0.9226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4761256" y="2689756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30.40/0.9240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7799585" y="2660844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32.46/0.9476</a:t>
            </a:r>
            <a:endParaRPr lang="ko-KR" altLang="en-US" sz="1400" dirty="0"/>
          </a:p>
        </p:txBody>
      </p:sp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915" y="299770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5831" y="299769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263083" y="2660845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29.90/0.9186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1723421" y="2679895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30.09/0.9237</a:t>
            </a:r>
            <a:endParaRPr lang="ko-KR" altLang="en-US" sz="1400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306" y="3618702"/>
            <a:ext cx="1367875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161" y="3618702"/>
            <a:ext cx="1367875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8183" y="5941160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079" y="3618702"/>
            <a:ext cx="1367875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7997" y="3618703"/>
            <a:ext cx="1367875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160659" y="5934428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25.75/0.9135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4700608" y="595102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26.03/0.9182</a:t>
            </a:r>
            <a:endParaRPr lang="ko-KR" alt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7738938" y="592210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26.94/0.9311</a:t>
            </a:r>
            <a:endParaRPr lang="ko-KR" altLang="en-US" sz="1400" dirty="0"/>
          </a:p>
        </p:txBody>
      </p:sp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915" y="3618701"/>
            <a:ext cx="1367875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5926" y="3618858"/>
            <a:ext cx="1367685" cy="22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3203237" y="5922110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24.92/0.9048</a:t>
            </a:r>
            <a:endParaRPr lang="ko-KR" alt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1663575" y="5941160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24.90/0.9076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86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38183" y="2655963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6158610" y="264923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29.97/0.9092</a:t>
            </a:r>
            <a:endParaRPr lang="ko-KR" alt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4702668" y="2665824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30.73/0.9193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7738941" y="2636912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31.35/0.9313</a:t>
            </a:r>
            <a:endParaRPr lang="ko-KR" altLang="en-US" sz="1400" dirty="0"/>
          </a:p>
        </p:txBody>
      </p:sp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3202442" y="2665488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29.61/0.9026</a:t>
            </a:r>
            <a:endParaRPr lang="ko-KR" alt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1662783" y="265596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29.83/0.9102</a:t>
            </a:r>
            <a:endParaRPr lang="ko-KR" altLang="en-US" sz="1400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09" y="3140969"/>
            <a:ext cx="1368000" cy="33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2764" y="3140969"/>
            <a:ext cx="1368000" cy="33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682" y="3140969"/>
            <a:ext cx="1386000" cy="344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600" y="3140970"/>
            <a:ext cx="1368000" cy="33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518" y="3140968"/>
            <a:ext cx="1368000" cy="33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8496" y="3141124"/>
            <a:ext cx="1368000" cy="33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8183" y="6400379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6158606" y="6393647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26.40/0.8844</a:t>
            </a:r>
            <a:endParaRPr lang="ko-KR" alt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4700608" y="641024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26.90/0.8953</a:t>
            </a:r>
            <a:endParaRPr lang="ko-KR" alt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7745480" y="6381328"/>
            <a:ext cx="1229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27.06/0.9052</a:t>
            </a:r>
            <a:endParaRPr lang="ko-KR" alt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3202435" y="638132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26.22/0.8779</a:t>
            </a:r>
            <a:endParaRPr lang="ko-KR" alt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1662773" y="640037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26.24/0.8805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801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83" y="6385183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58606" y="63851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26.39/0.8684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00609" y="63851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26.33/0.8733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738938" y="63851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28.18/0.9073</a:t>
            </a:r>
            <a:endParaRPr lang="ko-KR" altLang="en-US" sz="1400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04492" y="6385183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25.79/0.8588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662777" y="63851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26.15/0.8692</a:t>
            </a:r>
            <a:endParaRPr lang="ko-KR" altLang="en-US" sz="14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09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2764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8183" y="3430741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682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600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160665" y="3430741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25.00/0.7448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702670" y="3430741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25.39/0.7637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740994" y="3430741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25.66/0.7768</a:t>
            </a:r>
            <a:endParaRPr lang="ko-KR" altLang="en-US" sz="1400" dirty="0"/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518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8496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05298" y="3430741"/>
            <a:ext cx="123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24.94/0.7394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664838" y="3430741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25.04/0.7465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617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83" y="2364616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58606" y="236461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25.93/0.8363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00609" y="236461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25.89/0.8365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738937" y="236461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26.91/0.8695</a:t>
            </a:r>
            <a:endParaRPr lang="ko-KR" altLang="en-US" sz="1400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2439" y="236461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25.69/0.8289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664831" y="2364616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25.78/0.8330</a:t>
            </a:r>
            <a:endParaRPr lang="ko-KR" altLang="en-US" sz="1400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2996953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2996953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183" y="6370206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Ground truth</a:t>
            </a:r>
          </a:p>
          <a:p>
            <a:r>
              <a:rPr lang="en-US" altLang="ko-KR" sz="1400" dirty="0" smtClean="0"/>
              <a:t>(PSNR/SSIM)</a:t>
            </a:r>
            <a:endParaRPr lang="ko-KR" altLang="en-US" sz="1400" dirty="0"/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2996953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2996954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158606" y="6363474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SRCNN [</a:t>
            </a:r>
            <a:r>
              <a:rPr lang="en-US" altLang="ko-KR" sz="1400" dirty="0" smtClean="0">
                <a:solidFill>
                  <a:srgbClr val="FFFF00"/>
                </a:solidFill>
              </a:rPr>
              <a:t>4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23.54/0.9162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4700608" y="6380067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SelfEx</a:t>
            </a:r>
            <a:r>
              <a:rPr lang="en-US" altLang="ko-KR" sz="1400" dirty="0" smtClean="0"/>
              <a:t> [</a:t>
            </a:r>
            <a:r>
              <a:rPr lang="en-US" altLang="ko-KR" sz="1400" dirty="0" smtClean="0">
                <a:solidFill>
                  <a:srgbClr val="FFFF00"/>
                </a:solidFill>
              </a:rPr>
              <a:t>3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22.89/0.9028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7738939" y="6351155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VDSR (ours)</a:t>
            </a:r>
          </a:p>
          <a:p>
            <a:pPr algn="ctr"/>
            <a:r>
              <a:rPr lang="en-US" altLang="ko-KR" sz="1400" dirty="0" smtClean="0"/>
              <a:t>25.13/0.9439</a:t>
            </a:r>
            <a:endParaRPr lang="ko-KR" altLang="en-US" sz="1400" dirty="0"/>
          </a:p>
        </p:txBody>
      </p:sp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2996952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2997109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204489" y="6351156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RFL [</a:t>
            </a:r>
            <a:r>
              <a:rPr lang="en-US" altLang="ko-KR" sz="1400" dirty="0" smtClean="0">
                <a:solidFill>
                  <a:srgbClr val="FFFF00"/>
                </a:solidFill>
              </a:rPr>
              <a:t>2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22.77/0.9037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662773" y="637020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A+ [</a:t>
            </a:r>
            <a:r>
              <a:rPr lang="en-US" altLang="ko-KR" sz="1400" dirty="0" smtClean="0">
                <a:solidFill>
                  <a:srgbClr val="FFFF00"/>
                </a:solidFill>
              </a:rPr>
              <a:t>1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en-US" altLang="ko-KR" sz="1400" dirty="0" smtClean="0"/>
              <a:t>22.84/0.9058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87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588" y="3056007"/>
            <a:ext cx="9144000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53000" dist="38100" dir="5400000" sy="-100000" algn="bl" rotWithShape="0"/>
                </a:effectLst>
              </a:rPr>
              <a:t>Conclusion</a:t>
            </a:r>
            <a:endParaRPr lang="ko-KR" altLang="en-US" sz="40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30000" endPos="53000" dist="381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73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14290"/>
            <a:ext cx="8834958" cy="914400"/>
          </a:xfrm>
        </p:spPr>
        <p:txBody>
          <a:bodyPr/>
          <a:lstStyle/>
          <a:p>
            <a:r>
              <a:rPr lang="en-US" altLang="ko-KR" sz="3700" dirty="0" smtClean="0"/>
              <a:t>Want </a:t>
            </a:r>
            <a:r>
              <a:rPr lang="en-US" altLang="ko-KR" sz="2800" dirty="0" smtClean="0"/>
              <a:t>to</a:t>
            </a:r>
            <a:r>
              <a:rPr lang="en-US" altLang="ko-KR" sz="3700" dirty="0" smtClean="0"/>
              <a:t> make </a:t>
            </a:r>
            <a:r>
              <a:rPr lang="en-US" altLang="ko-KR" sz="2800" dirty="0" smtClean="0"/>
              <a:t>my</a:t>
            </a:r>
            <a:r>
              <a:rPr lang="en-US" altLang="ko-KR" sz="3700" dirty="0" smtClean="0"/>
              <a:t> image Big </a:t>
            </a:r>
            <a:r>
              <a:rPr lang="en-US" altLang="ko-KR" sz="2800" dirty="0" smtClean="0"/>
              <a:t>&amp;</a:t>
            </a:r>
            <a:r>
              <a:rPr lang="en-US" altLang="ko-KR" sz="3700" dirty="0" smtClean="0"/>
              <a:t> Sharp !</a:t>
            </a:r>
            <a:endParaRPr lang="ko-KR" altLang="en-US" sz="3700" dirty="0"/>
          </a:p>
        </p:txBody>
      </p:sp>
      <p:pic>
        <p:nvPicPr>
          <p:cNvPr id="8" name="Picture 4" descr="D:\Dropbox\work\cvpr2015\SRF\paper\figs\but\recte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872" y="2636912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Dropbox\work\cvpr2015\SRF\paper\figs\but\rected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18" y="2642445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10222" y="1215974"/>
            <a:ext cx="3635896" cy="919401"/>
          </a:xfrm>
          <a:prstGeom prst="round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/>
              <a:t>Big</a:t>
            </a:r>
            <a:r>
              <a:rPr lang="en-GB" sz="4800" i="1" dirty="0" smtClean="0"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itchFamily="34" charset="0"/>
              </a:rPr>
              <a:t> </a:t>
            </a:r>
            <a:r>
              <a:rPr lang="en-GB" sz="2800" b="1" i="1" dirty="0"/>
              <a:t>but</a:t>
            </a:r>
            <a:r>
              <a:rPr lang="en-GB" sz="4800" i="1" dirty="0" smtClean="0"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itchFamily="34" charset="0"/>
              </a:rPr>
              <a:t> </a:t>
            </a:r>
            <a:r>
              <a:rPr lang="en-GB" sz="2800" b="1" i="1" dirty="0"/>
              <a:t>Blurry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4598" y="1492293"/>
            <a:ext cx="3635896" cy="578882"/>
          </a:xfrm>
          <a:prstGeom prst="round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/>
              <a:t>Big &amp; Sharp</a:t>
            </a:r>
          </a:p>
        </p:txBody>
      </p:sp>
      <p:pic>
        <p:nvPicPr>
          <p:cNvPr id="15" name="Picture 6" descr="D:\Dropbox\work\cvpr2015\SRF\paper\figs\but\1-but-ori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41527"/>
            <a:ext cx="461020" cy="46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166042" y="2346062"/>
            <a:ext cx="2808312" cy="578882"/>
          </a:xfrm>
          <a:prstGeom prst="round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 smtClean="0"/>
              <a:t>Small</a:t>
            </a:r>
            <a:endParaRPr lang="en-GB" sz="28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97996" y="5123259"/>
            <a:ext cx="4478560" cy="544830"/>
          </a:xfrm>
          <a:prstGeom prst="round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600" b="1" i="1" dirty="0">
                <a:solidFill>
                  <a:srgbClr val="F79646"/>
                </a:solidFill>
              </a:rPr>
              <a:t>Super-Resolution</a:t>
            </a:r>
          </a:p>
        </p:txBody>
      </p:sp>
      <p:sp>
        <p:nvSpPr>
          <p:cNvPr id="3" name="오른쪽 화살표[R] 2"/>
          <p:cNvSpPr/>
          <p:nvPr/>
        </p:nvSpPr>
        <p:spPr>
          <a:xfrm>
            <a:off x="539552" y="2564904"/>
            <a:ext cx="8804320" cy="2541766"/>
          </a:xfrm>
          <a:prstGeom prst="rightArrow">
            <a:avLst/>
          </a:prstGeom>
          <a:solidFill>
            <a:schemeClr val="tx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04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C1EEFF"/>
                </a:solidFill>
              </a:rPr>
              <a:t>Conclusion</a:t>
            </a:r>
            <a:endParaRPr lang="ko-KR" altLang="en-US" dirty="0">
              <a:solidFill>
                <a:srgbClr val="C1EE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14422"/>
            <a:ext cx="7499176" cy="49117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i="1" dirty="0" smtClean="0">
                <a:solidFill>
                  <a:srgbClr val="F79646"/>
                </a:solidFill>
              </a:rPr>
              <a:t>Single image Super-resolution </a:t>
            </a:r>
            <a:r>
              <a:rPr lang="en-US" altLang="ko-KR" i="1" dirty="0" smtClean="0"/>
              <a:t>method using very deep neural networks</a:t>
            </a:r>
          </a:p>
          <a:p>
            <a:pPr marL="514350" indent="-514350">
              <a:buFont typeface="+mj-lt"/>
              <a:buAutoNum type="arabicPeriod"/>
            </a:pPr>
            <a:endParaRPr lang="en-US" altLang="ko-KR" i="1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i="1" dirty="0" smtClean="0"/>
              <a:t>With </a:t>
            </a:r>
            <a:r>
              <a:rPr lang="en-US" altLang="ko-KR" i="1" dirty="0" smtClean="0">
                <a:solidFill>
                  <a:srgbClr val="F79646"/>
                </a:solidFill>
              </a:rPr>
              <a:t>residual learning</a:t>
            </a:r>
            <a:r>
              <a:rPr lang="en-US" altLang="ko-KR" i="1" dirty="0" smtClean="0"/>
              <a:t> and extremely </a:t>
            </a:r>
            <a:r>
              <a:rPr lang="en-US" altLang="ko-KR" i="1" dirty="0" smtClean="0">
                <a:solidFill>
                  <a:srgbClr val="F79646"/>
                </a:solidFill>
              </a:rPr>
              <a:t>high learning rate </a:t>
            </a:r>
            <a:r>
              <a:rPr lang="en-US" altLang="ko-KR" i="1" dirty="0" smtClean="0"/>
              <a:t>using </a:t>
            </a:r>
            <a:r>
              <a:rPr lang="en-US" altLang="ko-KR" i="1" dirty="0" smtClean="0">
                <a:solidFill>
                  <a:srgbClr val="F79646"/>
                </a:solidFill>
              </a:rPr>
              <a:t>gradient clipping</a:t>
            </a:r>
            <a:r>
              <a:rPr lang="en-US" altLang="ko-KR" i="1" dirty="0" smtClean="0"/>
              <a:t>, we train the system </a:t>
            </a:r>
            <a:r>
              <a:rPr lang="en-US" altLang="ko-KR" i="1" dirty="0" smtClean="0">
                <a:solidFill>
                  <a:srgbClr val="F79646"/>
                </a:solidFill>
              </a:rPr>
              <a:t>very fast</a:t>
            </a:r>
          </a:p>
          <a:p>
            <a:pPr marL="514350" indent="-514350">
              <a:buFont typeface="+mj-lt"/>
              <a:buAutoNum type="arabicPeriod"/>
            </a:pPr>
            <a:endParaRPr lang="en-US" altLang="ko-KR" i="1" dirty="0">
              <a:solidFill>
                <a:srgbClr val="F7964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i="1" dirty="0" smtClean="0"/>
              <a:t>Our method </a:t>
            </a:r>
            <a:r>
              <a:rPr lang="en-US" altLang="ko-KR" i="1" dirty="0" smtClean="0">
                <a:solidFill>
                  <a:srgbClr val="F79646"/>
                </a:solidFill>
              </a:rPr>
              <a:t>outperforms</a:t>
            </a:r>
            <a:r>
              <a:rPr lang="en-US" altLang="ko-KR" i="1" dirty="0" smtClean="0"/>
              <a:t> other methods by a </a:t>
            </a:r>
            <a:r>
              <a:rPr lang="en-US" altLang="ko-KR" i="1" dirty="0" smtClean="0">
                <a:solidFill>
                  <a:srgbClr val="F79646"/>
                </a:solidFill>
              </a:rPr>
              <a:t>large margin</a:t>
            </a:r>
            <a:endParaRPr lang="ko-KR" altLang="en-US" i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6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4896544" cy="327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8" y="332656"/>
            <a:ext cx="353135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9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Quantitative Results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394172"/>
            <a:ext cx="9004300" cy="4483100"/>
          </a:xfrm>
          <a:prstGeom prst="rect">
            <a:avLst/>
          </a:prstGeom>
        </p:spPr>
      </p:pic>
      <p:sp>
        <p:nvSpPr>
          <p:cNvPr id="8" name="Shape 1320"/>
          <p:cNvSpPr/>
          <p:nvPr/>
        </p:nvSpPr>
        <p:spPr>
          <a:xfrm>
            <a:off x="5220072" y="1117190"/>
            <a:ext cx="122413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*cpu version</a:t>
            </a:r>
          </a:p>
        </p:txBody>
      </p:sp>
    </p:spTree>
    <p:extLst>
      <p:ext uri="{BB962C8B-B14F-4D97-AF65-F5344CB8AC3E}">
        <p14:creationId xmlns:p14="http://schemas.microsoft.com/office/powerpoint/2010/main" val="2197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Performance Plot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6118150" cy="4256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067944" y="162880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en-US" altLang="ko-KR" b="1" smtClean="0">
                <a:solidFill>
                  <a:srgbClr val="00B050"/>
                </a:solidFill>
              </a:rPr>
              <a:t>DRCN</a:t>
            </a:r>
            <a:endParaRPr kumimoji="1"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8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</a:t>
            </a:r>
            <a:r>
              <a:rPr lang="en-US" altLang="ko-KR" dirty="0" smtClean="0"/>
              <a:t>statement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57200" y="1214422"/>
            <a:ext cx="8075240" cy="142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11163" indent="-342900" algn="l" rtl="0" eaLnBrk="0" fontAlgn="base" latinLnBrk="1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ko-KR" dirty="0" smtClean="0"/>
              <a:t>Single-Image Super-Resolution (SISR):</a:t>
            </a:r>
          </a:p>
          <a:p>
            <a:pPr lvl="1"/>
            <a:r>
              <a:rPr lang="en-US" altLang="ko-KR" dirty="0" smtClean="0"/>
              <a:t>Enlarge an image with details recovered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5301208"/>
            <a:ext cx="6336704" cy="92333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tx2"/>
                </a:solidFill>
              </a:rPr>
              <a:t>Very challenging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606388" y="1925667"/>
            <a:ext cx="8075240" cy="31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11163" indent="-342900" algn="l" rtl="0" eaLnBrk="0" fontAlgn="base" latinLnBrk="1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b="1" i="1" dirty="0" smtClean="0"/>
              <a:t>Estimate</a:t>
            </a:r>
            <a:r>
              <a:rPr lang="en-US" altLang="ko-KR" b="1" i="1" dirty="0" smtClean="0">
                <a:solidFill>
                  <a:srgbClr val="F79646"/>
                </a:solidFill>
              </a:rPr>
              <a:t> high-frequency </a:t>
            </a:r>
            <a:r>
              <a:rPr lang="en-US" altLang="ko-KR" b="1" i="1" dirty="0" smtClean="0"/>
              <a:t>information                    (i.e. edges, texture) that are lost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b="1" i="1" dirty="0" smtClean="0"/>
              <a:t>Severely </a:t>
            </a:r>
            <a:r>
              <a:rPr lang="en-US" altLang="ko-KR" b="1" i="1" dirty="0" smtClean="0">
                <a:solidFill>
                  <a:srgbClr val="F79646"/>
                </a:solidFill>
              </a:rPr>
              <a:t>ill-posed</a:t>
            </a:r>
            <a:r>
              <a:rPr lang="en-US" altLang="ko-KR" b="1" i="1" dirty="0" smtClean="0"/>
              <a:t> inverse problem (many possible solutions)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b="1" i="1" dirty="0" smtClean="0"/>
              <a:t>Algorithms should exploit </a:t>
            </a:r>
            <a:r>
              <a:rPr lang="en-US" altLang="ko-KR" b="1" i="1" dirty="0" smtClean="0">
                <a:solidFill>
                  <a:srgbClr val="F79646"/>
                </a:solidFill>
              </a:rPr>
              <a:t>contextual</a:t>
            </a:r>
            <a:r>
              <a:rPr lang="en-US" altLang="ko-KR" b="1" i="1" dirty="0" smtClean="0">
                <a:solidFill>
                  <a:srgbClr val="FEB80A"/>
                </a:solidFill>
              </a:rPr>
              <a:t> </a:t>
            </a:r>
            <a:r>
              <a:rPr lang="en-US" altLang="ko-KR" b="1" i="1" dirty="0" smtClean="0"/>
              <a:t>information</a:t>
            </a:r>
            <a:endParaRPr lang="en-US" altLang="ko-KR" b="1" i="1" dirty="0"/>
          </a:p>
          <a:p>
            <a:pPr marL="914400" lvl="1" indent="-457200">
              <a:buFont typeface="+mj-lt"/>
              <a:buAutoNum type="arabicPeriod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637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Old but Still Hot</a:t>
            </a:r>
            <a:endParaRPr kumimoji="1"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568952" cy="4892143"/>
          </a:xfrm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395536" y="998398"/>
            <a:ext cx="8075240" cy="142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11163" indent="-342900" algn="l" rtl="0" eaLnBrk="0" fontAlgn="base" latinLnBrk="1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ko-KR" dirty="0" smtClean="0"/>
              <a:t>148,000 publications for last 5 years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79712" y="2276872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85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588" y="2708920"/>
            <a:ext cx="9144000" cy="132343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7000" endPos="53000" dist="38100" dir="5400000" sy="-100000" algn="bl" rotWithShape="0"/>
                </a:effectLst>
              </a:rPr>
              <a:t>Related Works:</a:t>
            </a:r>
          </a:p>
          <a:p>
            <a:pPr algn="ctr"/>
            <a:r>
              <a:rPr lang="en-US" altLang="ko-KR" sz="4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7000" endPos="53000" dist="38100" dir="5400000" sy="-100000" algn="bl" rotWithShape="0"/>
                </a:effectLst>
              </a:rPr>
              <a:t>Conventional approaches</a:t>
            </a:r>
            <a:endParaRPr lang="en-US" altLang="ko-KR" sz="40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37000" endPos="53000" dist="381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054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14290"/>
            <a:ext cx="8748464" cy="914400"/>
          </a:xfrm>
        </p:spPr>
        <p:txBody>
          <a:bodyPr/>
          <a:lstStyle/>
          <a:p>
            <a:r>
              <a:rPr lang="en-US" altLang="ko-KR" dirty="0"/>
              <a:t>Conventional </a:t>
            </a:r>
            <a:r>
              <a:rPr lang="en-US" altLang="ko-KR" dirty="0" smtClean="0"/>
              <a:t>SISR methods</a:t>
            </a:r>
            <a:endParaRPr lang="ko-KR" altLang="en-US" dirty="0">
              <a:solidFill>
                <a:srgbClr val="C1EEFF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7504" y="1412776"/>
            <a:ext cx="4547959" cy="2669231"/>
            <a:chOff x="2120677" y="3827140"/>
            <a:chExt cx="4881686" cy="3002022"/>
          </a:xfrm>
        </p:grpSpPr>
        <p:grpSp>
          <p:nvGrpSpPr>
            <p:cNvPr id="6" name="그룹 5"/>
            <p:cNvGrpSpPr/>
            <p:nvPr/>
          </p:nvGrpSpPr>
          <p:grpSpPr>
            <a:xfrm>
              <a:off x="2316510" y="3827140"/>
              <a:ext cx="4487738" cy="2499160"/>
              <a:chOff x="2004095" y="3882170"/>
              <a:chExt cx="5112568" cy="2931205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3094776" y="2791489"/>
                <a:ext cx="2931205" cy="5112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타원 4"/>
              <p:cNvSpPr/>
              <p:nvPr/>
            </p:nvSpPr>
            <p:spPr>
              <a:xfrm>
                <a:off x="5915769" y="4158605"/>
                <a:ext cx="288032" cy="28803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6110436" y="6309320"/>
                <a:ext cx="288032" cy="28803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4005461" y="6121871"/>
                <a:ext cx="288032" cy="28803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3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2120677" y="6305942"/>
              <a:ext cx="488168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Jia</a:t>
              </a:r>
              <a:r>
                <a:rPr lang="en-US" altLang="ko-KR" sz="1400" dirty="0"/>
                <a:t>-bin Huang </a:t>
              </a:r>
              <a:r>
                <a:rPr lang="en-US" altLang="ko-KR" sz="1400" i="1" dirty="0"/>
                <a:t>et al. </a:t>
              </a:r>
              <a:r>
                <a:rPr lang="en-US" altLang="ko-KR" sz="1400" dirty="0" smtClean="0"/>
                <a:t>Single </a:t>
              </a:r>
              <a:r>
                <a:rPr lang="en-US" altLang="ko-KR" sz="1400" dirty="0"/>
                <a:t>image Super-</a:t>
              </a:r>
              <a:r>
                <a:rPr lang="en-US" altLang="ko-KR" sz="1400" dirty="0" err="1"/>
                <a:t>Resoltuion</a:t>
              </a:r>
              <a:r>
                <a:rPr lang="en-US" altLang="ko-KR" sz="1400" dirty="0"/>
                <a:t> from Transformed Self-Exemplars</a:t>
              </a:r>
              <a:r>
                <a:rPr lang="en-US" altLang="ko-KR" sz="1400" dirty="0" smtClean="0"/>
                <a:t>, </a:t>
              </a:r>
              <a:r>
                <a:rPr lang="en-US" altLang="ko-KR" sz="1400" i="1" dirty="0" smtClean="0"/>
                <a:t>CVPR 2015</a:t>
              </a:r>
              <a:endParaRPr lang="ko-KR" altLang="en-US" sz="1400" i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28586" y="1558550"/>
            <a:ext cx="3338640" cy="2232248"/>
            <a:chOff x="619555" y="2132856"/>
            <a:chExt cx="4312485" cy="302433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55" y="2505854"/>
              <a:ext cx="2219290" cy="2219290"/>
            </a:xfrm>
            <a:prstGeom prst="rect">
              <a:avLst/>
            </a:prstGeom>
          </p:spPr>
        </p:pic>
        <p:pic>
          <p:nvPicPr>
            <p:cNvPr id="14" name="Picture 5" descr="C:\Users\LEE\Dropbox\CV\dataset\Set5\baby_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4869" y="2132856"/>
              <a:ext cx="998240" cy="998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C:\Users\LEE\Dropbox\CV\dataset\Set5\baby_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4869" y="3280020"/>
              <a:ext cx="1877171" cy="1877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3202277" y="2420888"/>
              <a:ext cx="212632" cy="203066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360319" y="3789187"/>
              <a:ext cx="372834" cy="357557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구부러진 연결선 29"/>
            <p:cNvCxnSpPr/>
            <p:nvPr/>
          </p:nvCxnSpPr>
          <p:spPr>
            <a:xfrm rot="10800000" flipV="1">
              <a:off x="2118766" y="2505853"/>
              <a:ext cx="1011505" cy="707122"/>
            </a:xfrm>
            <a:prstGeom prst="curvedConnector3">
              <a:avLst/>
            </a:prstGeom>
            <a:ln w="254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1801208" y="3131096"/>
              <a:ext cx="317557" cy="225896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ln cmpd="sng">
              <a:noFill/>
            </a:ln>
            <a:effectLst>
              <a:glow rad="889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구부러진 연결선 31"/>
            <p:cNvCxnSpPr/>
            <p:nvPr/>
          </p:nvCxnSpPr>
          <p:spPr>
            <a:xfrm>
              <a:off x="2118765" y="3356992"/>
              <a:ext cx="1189828" cy="610973"/>
            </a:xfrm>
            <a:prstGeom prst="curvedConnector3">
              <a:avLst/>
            </a:prstGeom>
            <a:ln w="254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4397873" y="3944110"/>
            <a:ext cx="48816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en-US" altLang="ko-KR" sz="1400" dirty="0"/>
              <a:t>R. </a:t>
            </a:r>
            <a:r>
              <a:rPr lang="en-US" altLang="ko-KR" sz="1400" dirty="0" err="1" smtClean="0"/>
              <a:t>Timofte</a:t>
            </a:r>
            <a:r>
              <a:rPr lang="en-US" altLang="ko-KR" sz="1400" dirty="0" smtClean="0"/>
              <a:t> et al., </a:t>
            </a:r>
            <a:r>
              <a:rPr lang="en-US" altLang="ko-KR" sz="1400" dirty="0"/>
              <a:t>A+: Adjusted anchored neighborhood regression for fast super-</a:t>
            </a:r>
            <a:r>
              <a:rPr lang="en-US" altLang="ko-KR" sz="1400" dirty="0" err="1"/>
              <a:t>resoltuion</a:t>
            </a:r>
            <a:r>
              <a:rPr lang="en-US" altLang="ko-KR" sz="1600" dirty="0"/>
              <a:t>, ACCV </a:t>
            </a:r>
            <a:r>
              <a:rPr lang="en-US" altLang="ko-KR" sz="1600" dirty="0" smtClean="0"/>
              <a:t>2014</a:t>
            </a:r>
            <a:endParaRPr lang="ko-KR" altLang="en-US" sz="1600" i="1" dirty="0"/>
          </a:p>
        </p:txBody>
      </p:sp>
      <p:sp>
        <p:nvSpPr>
          <p:cNvPr id="3" name="직사각형 2"/>
          <p:cNvSpPr/>
          <p:nvPr/>
        </p:nvSpPr>
        <p:spPr>
          <a:xfrm>
            <a:off x="5031274" y="1128689"/>
            <a:ext cx="4112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79646"/>
                </a:solidFill>
              </a:rPr>
              <a:t>Dictionary-learning</a:t>
            </a:r>
            <a:r>
              <a:rPr lang="en-US" altLang="ko-KR" sz="1200" b="1" i="1" dirty="0">
                <a:solidFill>
                  <a:srgbClr val="F79646"/>
                </a:solidFill>
              </a:rPr>
              <a:t> based</a:t>
            </a:r>
            <a:r>
              <a:rPr lang="en-US" altLang="ko-KR" b="1" i="1" dirty="0">
                <a:solidFill>
                  <a:srgbClr val="F79646"/>
                </a:solidFill>
              </a:rPr>
              <a:t> </a:t>
            </a:r>
            <a:r>
              <a:rPr lang="en-US" altLang="ko-KR" b="1" i="1" dirty="0"/>
              <a:t>method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1" y="4539140"/>
            <a:ext cx="5391075" cy="187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35995" y="6483892"/>
            <a:ext cx="7682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C. Dong et al. </a:t>
            </a:r>
            <a:r>
              <a:rPr lang="en-US" altLang="ko-KR" sz="1400" dirty="0" smtClean="0"/>
              <a:t>, Learning </a:t>
            </a:r>
            <a:r>
              <a:rPr lang="en-US" altLang="ko-KR" sz="1400" dirty="0"/>
              <a:t>a deep convolutional network for image </a:t>
            </a:r>
            <a:r>
              <a:rPr lang="en-US" altLang="ko-KR" sz="1400" dirty="0" smtClean="0"/>
              <a:t>super-resolution, ECCV 2014</a:t>
            </a:r>
            <a:endParaRPr lang="ko-KR" altLang="en-US" sz="1400" i="1" dirty="0"/>
          </a:p>
        </p:txBody>
      </p:sp>
      <p:sp>
        <p:nvSpPr>
          <p:cNvPr id="4" name="직사각형 3"/>
          <p:cNvSpPr/>
          <p:nvPr/>
        </p:nvSpPr>
        <p:spPr>
          <a:xfrm>
            <a:off x="5506896" y="5306334"/>
            <a:ext cx="3244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>
                <a:solidFill>
                  <a:srgbClr val="F79646"/>
                </a:solidFill>
              </a:rPr>
              <a:t>Deep </a:t>
            </a:r>
            <a:r>
              <a:rPr lang="en-US" altLang="ko-KR" b="1" i="1" dirty="0">
                <a:solidFill>
                  <a:srgbClr val="F79646"/>
                </a:solidFill>
              </a:rPr>
              <a:t>learning </a:t>
            </a:r>
            <a:r>
              <a:rPr lang="en-US" altLang="ko-KR" sz="1400" b="1" i="1" dirty="0">
                <a:solidFill>
                  <a:srgbClr val="F79646"/>
                </a:solidFill>
              </a:rPr>
              <a:t>based</a:t>
            </a:r>
            <a:r>
              <a:rPr lang="en-US" altLang="ko-KR" b="1" i="1" dirty="0">
                <a:solidFill>
                  <a:srgbClr val="F79646"/>
                </a:solidFill>
              </a:rPr>
              <a:t> </a:t>
            </a:r>
            <a:r>
              <a:rPr lang="en-US" altLang="ko-KR" i="1" dirty="0" smtClean="0"/>
              <a:t>method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24056" y="938662"/>
            <a:ext cx="4112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 smtClean="0">
                <a:solidFill>
                  <a:srgbClr val="F79646"/>
                </a:solidFill>
              </a:rPr>
              <a:t>Self Similarity</a:t>
            </a:r>
            <a:r>
              <a:rPr lang="en-US" altLang="ko-KR" sz="1200" b="1" i="1" dirty="0" smtClean="0">
                <a:solidFill>
                  <a:srgbClr val="F79646"/>
                </a:solidFill>
              </a:rPr>
              <a:t> </a:t>
            </a:r>
            <a:r>
              <a:rPr lang="en-US" altLang="ko-KR" sz="1200" b="1" i="1" dirty="0">
                <a:solidFill>
                  <a:srgbClr val="F79646"/>
                </a:solidFill>
              </a:rPr>
              <a:t>based</a:t>
            </a:r>
            <a:r>
              <a:rPr lang="en-US" altLang="ko-KR" b="1" i="1" dirty="0">
                <a:solidFill>
                  <a:srgbClr val="F79646"/>
                </a:solidFill>
              </a:rPr>
              <a:t> </a:t>
            </a:r>
            <a:r>
              <a:rPr lang="en-US" altLang="ko-KR" b="1" i="1" dirty="0"/>
              <a:t>method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674156" y="6422337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SRCNN)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388424" y="4139788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(A+)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9592" y="4043005"/>
            <a:ext cx="981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SelfEx</a:t>
            </a:r>
            <a:r>
              <a:rPr lang="en-US" altLang="ko-K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4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588" y="3016002"/>
            <a:ext cx="9144000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7000" endPos="53000" dist="38100" dir="5400000" sy="-100000" algn="bl" rotWithShape="0"/>
                </a:effectLst>
              </a:rPr>
              <a:t>Our Approach</a:t>
            </a:r>
            <a:endParaRPr lang="en-US" altLang="ko-KR" sz="40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37000" endPos="53000" dist="381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442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>
              <a:solidFill>
                <a:srgbClr val="C1EEFF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335506" y="1000108"/>
            <a:ext cx="8686800" cy="552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11163" indent="-342900" algn="l" rtl="0" eaLnBrk="0" fontAlgn="base" latinLnBrk="1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ko-KR" dirty="0" smtClean="0"/>
              <a:t>We found limitations </a:t>
            </a:r>
            <a:r>
              <a:rPr lang="en-US" altLang="ko-KR" sz="2000" dirty="0" smtClean="0"/>
              <a:t>in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79646"/>
                </a:solidFill>
              </a:rPr>
              <a:t>three aspects </a:t>
            </a:r>
            <a:r>
              <a:rPr lang="en-US" altLang="ko-KR" sz="2000" dirty="0" smtClean="0"/>
              <a:t>from</a:t>
            </a:r>
            <a:r>
              <a:rPr lang="en-US" altLang="ko-KR" dirty="0" smtClean="0"/>
              <a:t> existing SR methods </a:t>
            </a:r>
            <a:r>
              <a:rPr lang="en-US" altLang="ko-KR" sz="2400" dirty="0" smtClean="0"/>
              <a:t>(especially, from SRCNN)</a:t>
            </a:r>
          </a:p>
          <a:p>
            <a:endParaRPr lang="en-US" altLang="ko-KR" sz="2400" dirty="0"/>
          </a:p>
          <a:p>
            <a:pPr marL="911225" lvl="1" indent="-457200">
              <a:buAutoNum type="arabicPeriod"/>
            </a:pPr>
            <a:r>
              <a:rPr lang="en-US" altLang="ko-KR" b="1" i="1" dirty="0" smtClean="0"/>
              <a:t>Relies on the </a:t>
            </a:r>
            <a:r>
              <a:rPr lang="en-US" altLang="ko-KR" b="1" i="1" dirty="0" smtClean="0">
                <a:solidFill>
                  <a:srgbClr val="F79646"/>
                </a:solidFill>
              </a:rPr>
              <a:t>context of small image regions</a:t>
            </a:r>
          </a:p>
          <a:p>
            <a:pPr lvl="2"/>
            <a:r>
              <a:rPr lang="en-US" altLang="ko-KR" dirty="0" smtClean="0"/>
              <a:t>SRCNN has only 3 layers (receptive field of 13x13), other methods use even smaller regions</a:t>
            </a:r>
          </a:p>
          <a:p>
            <a:pPr marL="911225" lvl="1" indent="-457200">
              <a:buAutoNum type="arabicPeriod"/>
            </a:pPr>
            <a:r>
              <a:rPr lang="en-US" altLang="ko-KR" b="1" i="1" dirty="0" smtClean="0">
                <a:solidFill>
                  <a:srgbClr val="F79646"/>
                </a:solidFill>
              </a:rPr>
              <a:t>Training </a:t>
            </a:r>
            <a:r>
              <a:rPr lang="en-US" altLang="ko-KR" b="1" i="1" dirty="0" smtClean="0"/>
              <a:t>converges </a:t>
            </a:r>
            <a:r>
              <a:rPr lang="en-US" altLang="ko-KR" b="1" i="1" dirty="0" smtClean="0">
                <a:solidFill>
                  <a:srgbClr val="F79646"/>
                </a:solidFill>
              </a:rPr>
              <a:t>too slowly</a:t>
            </a:r>
          </a:p>
          <a:p>
            <a:pPr marL="1052513" lvl="2" indent="-342900"/>
            <a:r>
              <a:rPr lang="en-US" altLang="ko-KR" dirty="0" smtClean="0"/>
              <a:t>SRCNN uses learning rate of 10</a:t>
            </a:r>
            <a:r>
              <a:rPr lang="en-US" altLang="ko-KR" baseline="30000" dirty="0" smtClean="0"/>
              <a:t>-5</a:t>
            </a:r>
            <a:r>
              <a:rPr lang="en-US" altLang="ko-KR" dirty="0" smtClean="0"/>
              <a:t>. It takes several days to converge</a:t>
            </a:r>
          </a:p>
          <a:p>
            <a:pPr marL="911225" lvl="1" indent="-457200">
              <a:buAutoNum type="arabicPeriod"/>
            </a:pPr>
            <a:r>
              <a:rPr lang="en-US" altLang="ko-KR" b="1" i="1" dirty="0" smtClean="0"/>
              <a:t>Works for only  a </a:t>
            </a:r>
            <a:r>
              <a:rPr lang="en-US" altLang="ko-KR" b="1" i="1" dirty="0" smtClean="0">
                <a:solidFill>
                  <a:srgbClr val="F79646"/>
                </a:solidFill>
              </a:rPr>
              <a:t>single scale</a:t>
            </a:r>
            <a:endParaRPr lang="en-US" altLang="ko-KR" b="1" i="1" dirty="0">
              <a:solidFill>
                <a:srgbClr val="F79646"/>
              </a:solidFill>
            </a:endParaRPr>
          </a:p>
          <a:p>
            <a:pPr lvl="2"/>
            <a:r>
              <a:rPr lang="en-US" altLang="ko-KR" dirty="0" smtClean="0"/>
              <a:t>Most existing methods handle different upscaling problem independently</a:t>
            </a:r>
            <a:endParaRPr lang="en-US" altLang="ko-KR" dirty="0"/>
          </a:p>
          <a:p>
            <a:pPr marL="454025" lvl="1" indent="0">
              <a:buNone/>
            </a:pPr>
            <a:endParaRPr lang="en-US" altLang="ko-KR" sz="2000" b="1" i="1" dirty="0" smtClean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73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메트로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사용자 지정 1">
      <a:majorFont>
        <a:latin typeface="Tahoma"/>
        <a:ea typeface="HY중고딕"/>
        <a:cs typeface=""/>
      </a:majorFont>
      <a:minorFont>
        <a:latin typeface="Tahoma"/>
        <a:ea typeface="맑은 고딕"/>
        <a:cs typeface=""/>
      </a:minorFont>
    </a:fontScheme>
    <a:fmtScheme name="메트로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49259</TotalTime>
  <Words>1203</Words>
  <Application>Microsoft Office PowerPoint</Application>
  <PresentationFormat>화면 슬라이드 쇼(4:3)</PresentationFormat>
  <Paragraphs>429</Paragraphs>
  <Slides>33</Slides>
  <Notes>30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5" baseType="lpstr">
      <vt:lpstr>메트로</vt:lpstr>
      <vt:lpstr>Acrobat Document</vt:lpstr>
      <vt:lpstr>Accurate Image Super-Resolution using Very Deep Convolutional Networks</vt:lpstr>
      <vt:lpstr>PowerPoint 프레젠테이션</vt:lpstr>
      <vt:lpstr>Want to make my image Big &amp; Sharp !</vt:lpstr>
      <vt:lpstr>Problem statement</vt:lpstr>
      <vt:lpstr>Old but Still Hot</vt:lpstr>
      <vt:lpstr>PowerPoint 프레젠테이션</vt:lpstr>
      <vt:lpstr>Conventional SISR methods</vt:lpstr>
      <vt:lpstr>PowerPoint 프레젠테이션</vt:lpstr>
      <vt:lpstr>Motivation</vt:lpstr>
      <vt:lpstr>Our Approach for Context</vt:lpstr>
      <vt:lpstr>Our Approach for fast convergence</vt:lpstr>
      <vt:lpstr>Our Approach for Scales </vt:lpstr>
      <vt:lpstr>Proposed model</vt:lpstr>
      <vt:lpstr>Training details   Residual learning</vt:lpstr>
      <vt:lpstr>Training details    Adjustable Gradient Clipping</vt:lpstr>
      <vt:lpstr>PowerPoint 프레젠테이션</vt:lpstr>
      <vt:lpstr>Understanding Properties   The deeper, the better</vt:lpstr>
      <vt:lpstr>Understanding Properties   Residual vs. non-residual learning</vt:lpstr>
      <vt:lpstr>Understanding Properties   One model, Multiple scales</vt:lpstr>
      <vt:lpstr>Experimental Results</vt:lpstr>
      <vt:lpstr>Performance Plot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Conclusion</vt:lpstr>
      <vt:lpstr>PowerPoint 프레젠테이션</vt:lpstr>
      <vt:lpstr>Quantitative Results</vt:lpstr>
      <vt:lpstr>Performance Plot</vt:lpstr>
    </vt:vector>
  </TitlesOfParts>
  <Company>cvl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HS_thesis</dc:title>
  <dc:creator>hs</dc:creator>
  <cp:lastModifiedBy>LEE</cp:lastModifiedBy>
  <cp:revision>3666</cp:revision>
  <cp:lastPrinted>2015-01-19T15:15:42Z</cp:lastPrinted>
  <dcterms:created xsi:type="dcterms:W3CDTF">2009-12-01T07:20:47Z</dcterms:created>
  <dcterms:modified xsi:type="dcterms:W3CDTF">2016-07-28T04:35:22Z</dcterms:modified>
</cp:coreProperties>
</file>